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Lst>
  <p:notesMasterIdLst>
    <p:notesMasterId r:id="rId29"/>
  </p:notesMasterIdLst>
  <p:sldIdLst>
    <p:sldId id="290" r:id="rId3"/>
    <p:sldId id="257" r:id="rId4"/>
    <p:sldId id="447" r:id="rId5"/>
    <p:sldId id="272" r:id="rId6"/>
    <p:sldId id="494" r:id="rId7"/>
    <p:sldId id="492" r:id="rId8"/>
    <p:sldId id="504" r:id="rId9"/>
    <p:sldId id="493" r:id="rId10"/>
    <p:sldId id="460" r:id="rId11"/>
    <p:sldId id="453" r:id="rId12"/>
    <p:sldId id="495" r:id="rId13"/>
    <p:sldId id="505" r:id="rId14"/>
    <p:sldId id="496" r:id="rId15"/>
    <p:sldId id="506" r:id="rId16"/>
    <p:sldId id="468" r:id="rId17"/>
    <p:sldId id="497" r:id="rId18"/>
    <p:sldId id="508" r:id="rId19"/>
    <p:sldId id="498" r:id="rId20"/>
    <p:sldId id="455" r:id="rId21"/>
    <p:sldId id="499" r:id="rId22"/>
    <p:sldId id="449" r:id="rId23"/>
    <p:sldId id="464" r:id="rId24"/>
    <p:sldId id="500" r:id="rId25"/>
    <p:sldId id="503" r:id="rId26"/>
    <p:sldId id="501" r:id="rId27"/>
    <p:sldId id="483" r:id="rId28"/>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D0A10"/>
    <a:srgbClr val="0000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58" autoAdjust="0"/>
    <p:restoredTop sz="96374" autoAdjust="0"/>
  </p:normalViewPr>
  <p:slideViewPr>
    <p:cSldViewPr>
      <p:cViewPr varScale="1">
        <p:scale>
          <a:sx n="114" d="100"/>
          <a:sy n="114" d="100"/>
        </p:scale>
        <p:origin x="153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0860" cy="451247"/>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4014102" y="0"/>
            <a:ext cx="3070860" cy="451247"/>
          </a:xfrm>
          <a:prstGeom prst="rect">
            <a:avLst/>
          </a:prstGeom>
        </p:spPr>
        <p:txBody>
          <a:bodyPr vert="horz" lIns="92446" tIns="46223" rIns="92446" bIns="46223" rtlCol="0"/>
          <a:lstStyle>
            <a:lvl1pPr algn="r">
              <a:defRPr sz="1200"/>
            </a:lvl1pPr>
          </a:lstStyle>
          <a:p>
            <a:fld id="{E8D6479E-23C2-413D-BE34-4381CE199BB0}" type="datetimeFigureOut">
              <a:rPr lang="en-US" smtClean="0"/>
              <a:t>11/4/2022</a:t>
            </a:fld>
            <a:endParaRPr lang="en-US" dirty="0"/>
          </a:p>
        </p:txBody>
      </p:sp>
      <p:sp>
        <p:nvSpPr>
          <p:cNvPr id="4" name="Slide Image Placeholder 3"/>
          <p:cNvSpPr>
            <a:spLocks noGrp="1" noRot="1" noChangeAspect="1"/>
          </p:cNvSpPr>
          <p:nvPr>
            <p:ph type="sldImg" idx="2"/>
          </p:nvPr>
        </p:nvSpPr>
        <p:spPr>
          <a:xfrm>
            <a:off x="1287463" y="676275"/>
            <a:ext cx="4513262" cy="33845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8661" y="4286846"/>
            <a:ext cx="5669280" cy="4061222"/>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572125"/>
            <a:ext cx="3070860" cy="451247"/>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2" y="8572125"/>
            <a:ext cx="3070860" cy="451247"/>
          </a:xfrm>
          <a:prstGeom prst="rect">
            <a:avLst/>
          </a:prstGeom>
        </p:spPr>
        <p:txBody>
          <a:bodyPr vert="horz" lIns="92446" tIns="46223" rIns="92446" bIns="46223" rtlCol="0" anchor="b"/>
          <a:lstStyle>
            <a:lvl1pPr algn="r">
              <a:defRPr sz="1200"/>
            </a:lvl1pPr>
          </a:lstStyle>
          <a:p>
            <a:fld id="{ACE62400-6623-4530-A55B-C53BF4046DDC}" type="slidenum">
              <a:rPr lang="en-US" smtClean="0"/>
              <a:t>‹#›</a:t>
            </a:fld>
            <a:endParaRPr lang="en-US" dirty="0"/>
          </a:p>
        </p:txBody>
      </p:sp>
    </p:spTree>
    <p:extLst>
      <p:ext uri="{BB962C8B-B14F-4D97-AF65-F5344CB8AC3E}">
        <p14:creationId xmlns:p14="http://schemas.microsoft.com/office/powerpoint/2010/main" val="3069323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AF93657-2E11-4138-9A71-0DC89FE610A4}"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1708469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8FA636E-7C7D-40D6-9DFF-92DBB7C31DBD}"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1499087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14A7DFF-3ACF-4571-B787-D1A363D357E2}"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1110753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053792C-F915-4726-ACD1-34E1CC542F97}"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3352429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55F6BE-6053-4765-88A4-C411D322484E}"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277717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FE365B-10D9-4D0C-A656-58EB8DD72283}"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2459258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68566FA-643D-4081-9C11-FFF60E8DEA71}" type="datetime1">
              <a:rPr lang="en-US" smtClean="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10831795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FC6EAD-5600-4A28-8782-0E397DE91020}" type="datetime1">
              <a:rPr lang="en-US" smtClean="0"/>
              <a:t>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25387215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45B38F6-1795-4BB2-B20B-39FDEA1E6B1D}" type="datetime1">
              <a:rPr lang="en-US" smtClean="0"/>
              <a:t>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32632960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AE5FCF-85DF-440A-81ED-F3E4D133249F}" type="datetime1">
              <a:rPr lang="en-US" smtClean="0"/>
              <a:t>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25043089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9E11F5-5E8D-410D-8B9F-41AC22979803}" type="datetime1">
              <a:rPr lang="en-US" smtClean="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391773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EA18A47-7297-4EAF-80EE-1ACF94483312}"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lvl1pPr>
          </a:lstStyle>
          <a:p>
            <a:fld id="{DDA2629D-55A8-4E49-B80C-159C399841EF}" type="slidenum">
              <a:rPr lang="en-US" smtClean="0"/>
              <a:pPr/>
              <a:t>‹#›</a:t>
            </a:fld>
            <a:endParaRPr lang="en-US" dirty="0"/>
          </a:p>
        </p:txBody>
      </p:sp>
    </p:spTree>
    <p:extLst>
      <p:ext uri="{BB962C8B-B14F-4D97-AF65-F5344CB8AC3E}">
        <p14:creationId xmlns:p14="http://schemas.microsoft.com/office/powerpoint/2010/main" val="41413773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342947-3385-4B55-903D-30FE06D1ABC1}" type="datetime1">
              <a:rPr lang="en-US" smtClean="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13122671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0D83A3-4D3B-4D53-B1D2-10F59061DBE4}"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9368942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4876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4876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358C6D-999D-48A5-B093-93734BBD255F}"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2218335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04583B-65A9-4662-963D-EA278339DF17}" type="datetime1">
              <a:rPr lang="en-US" smtClean="0"/>
              <a:t>11/4/2022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1881721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756B8A4-C454-4906-9F2B-E8C86B07A248}" type="datetime1">
              <a:rPr lang="en-US" smtClean="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205981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3EA2DB-CB39-41E7-9826-DD3106054E35}" type="datetime1">
              <a:rPr lang="en-US" smtClean="0"/>
              <a:t>11/4/2022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3236980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1413EA3-B5A3-4EB7-A560-318FE9B04729}" type="datetime1">
              <a:rPr lang="en-US" smtClean="0"/>
              <a:t>11/4/2022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3865472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DF0F59-ACAB-4E9F-90F3-E608098D3A60}" type="datetime1">
              <a:rPr lang="en-US" smtClean="0"/>
              <a:t>11/4/2022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3969317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1"/>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E790D3-AF9C-4EA1-9C02-757BA3141994}" type="datetime1">
              <a:rPr lang="en-US" smtClean="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979816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0A55E73-BEAA-43BF-A4AF-8333B60720FA}" type="datetime1">
              <a:rPr lang="en-US" smtClean="0"/>
              <a:t>11/4/2022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ED03F14-A2D4-9D42-A4F0-DD96C29FEE96}" type="slidenum">
              <a:rPr lang="en-US" smtClean="0"/>
              <a:t>‹#›</a:t>
            </a:fld>
            <a:endParaRPr lang="en-US" dirty="0"/>
          </a:p>
        </p:txBody>
      </p:sp>
    </p:spTree>
    <p:extLst>
      <p:ext uri="{BB962C8B-B14F-4D97-AF65-F5344CB8AC3E}">
        <p14:creationId xmlns:p14="http://schemas.microsoft.com/office/powerpoint/2010/main" val="2344619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235A62-B1E4-4898-A230-A841F7C09A33}" type="datetime1">
              <a:rPr lang="en-US" smtClean="0"/>
              <a:t>11/4/2022</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dirty="0"/>
          </a:p>
        </p:txBody>
      </p:sp>
    </p:spTree>
    <p:extLst>
      <p:ext uri="{BB962C8B-B14F-4D97-AF65-F5344CB8AC3E}">
        <p14:creationId xmlns:p14="http://schemas.microsoft.com/office/powerpoint/2010/main" val="8566752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1C32F7-0808-4F92-A2FE-085946E36FF5}" type="datetime1">
              <a:rPr lang="en-US" smtClean="0"/>
              <a:t>11/4/2022</a:t>
            </a:fld>
            <a:endParaRPr lang="en-US" dirty="0"/>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D03F14-A2D4-9D42-A4F0-DD96C29FEE96}" type="slidenum">
              <a:rPr lang="en-US" smtClean="0"/>
              <a:t>‹#›</a:t>
            </a:fld>
            <a:endParaRPr lang="en-US" dirty="0"/>
          </a:p>
        </p:txBody>
      </p:sp>
    </p:spTree>
    <p:extLst>
      <p:ext uri="{BB962C8B-B14F-4D97-AF65-F5344CB8AC3E}">
        <p14:creationId xmlns:p14="http://schemas.microsoft.com/office/powerpoint/2010/main" val="18592189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0.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23.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383000"/>
            <a:ext cx="8088245" cy="1225021"/>
          </a:xfrm>
        </p:spPr>
        <p:txBody>
          <a:bodyPr>
            <a:normAutofit/>
          </a:bodyPr>
          <a:lstStyle/>
          <a:p>
            <a:r>
              <a:rPr lang="ar-AE" sz="2800" b="1" dirty="0">
                <a:solidFill>
                  <a:srgbClr val="D99931"/>
                </a:solidFill>
                <a:latin typeface="Times New Roman"/>
                <a:cs typeface="Times New Roman"/>
              </a:rPr>
              <a:t>إحصاءات تحويلات العاملين بالخارج</a:t>
            </a:r>
            <a:endParaRPr lang="en-US" sz="2800" b="1" dirty="0">
              <a:solidFill>
                <a:srgbClr val="D99931"/>
              </a:solidFill>
              <a:latin typeface="Times New Roman"/>
              <a:cs typeface="Times New Roman"/>
            </a:endParaRPr>
          </a:p>
        </p:txBody>
      </p:sp>
      <p:sp>
        <p:nvSpPr>
          <p:cNvPr id="4" name="Title 1"/>
          <p:cNvSpPr txBox="1">
            <a:spLocks/>
          </p:cNvSpPr>
          <p:nvPr/>
        </p:nvSpPr>
        <p:spPr>
          <a:xfrm>
            <a:off x="827585" y="2348881"/>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endParaRPr kumimoji="0" lang="en-US" sz="6600" b="0" i="0" u="none" strike="noStrike" kern="1200" cap="none" spc="0" normalizeH="0" baseline="0" noProof="0" dirty="0">
              <a:ln>
                <a:noFill/>
              </a:ln>
              <a:solidFill>
                <a:srgbClr val="D99931"/>
              </a:solidFill>
              <a:effectLst/>
              <a:uLnTx/>
              <a:uFillTx/>
              <a:latin typeface="Times New Roman"/>
              <a:ea typeface="+mj-ea"/>
              <a:cs typeface="Times New Roman"/>
            </a:endParaRPr>
          </a:p>
        </p:txBody>
      </p:sp>
      <p:sp>
        <p:nvSpPr>
          <p:cNvPr id="6" name="Subtitle 2"/>
          <p:cNvSpPr>
            <a:spLocks noGrp="1"/>
          </p:cNvSpPr>
          <p:nvPr>
            <p:ph type="subTitle" idx="1"/>
          </p:nvPr>
        </p:nvSpPr>
        <p:spPr>
          <a:xfrm>
            <a:off x="1219200" y="3810000"/>
            <a:ext cx="6400800" cy="2133600"/>
          </a:xfrm>
        </p:spPr>
        <p:txBody>
          <a:bodyPr>
            <a:noAutofit/>
          </a:bodyPr>
          <a:lstStyle/>
          <a:p>
            <a:pPr rtl="1"/>
            <a:r>
              <a:rPr lang="ar-EG" sz="2400" b="1" dirty="0">
                <a:solidFill>
                  <a:schemeClr val="tx1"/>
                </a:solidFill>
                <a:latin typeface="Times New Roman"/>
                <a:ea typeface="+mj-ea"/>
                <a:cs typeface="Times New Roman"/>
              </a:rPr>
              <a:t>د. </a:t>
            </a:r>
            <a:r>
              <a:rPr lang="ar-AE" sz="2400" b="1" dirty="0">
                <a:solidFill>
                  <a:schemeClr val="tx1"/>
                </a:solidFill>
                <a:latin typeface="Times New Roman"/>
                <a:ea typeface="+mj-ea"/>
                <a:cs typeface="Times New Roman"/>
              </a:rPr>
              <a:t>محمد إسماعيل</a:t>
            </a:r>
            <a:endParaRPr lang="ar-EG" sz="2400" b="1" dirty="0">
              <a:solidFill>
                <a:schemeClr val="tx1"/>
              </a:solidFill>
              <a:latin typeface="Times New Roman"/>
              <a:ea typeface="+mj-ea"/>
              <a:cs typeface="Times New Roman"/>
            </a:endParaRPr>
          </a:p>
          <a:p>
            <a:pPr rtl="1"/>
            <a:r>
              <a:rPr lang="ar-EG" sz="2400" b="1" dirty="0">
                <a:solidFill>
                  <a:schemeClr val="tx1"/>
                </a:solidFill>
                <a:latin typeface="Times New Roman"/>
                <a:ea typeface="+mj-ea"/>
                <a:cs typeface="Times New Roman"/>
              </a:rPr>
              <a:t>قسم الدراسات</a:t>
            </a:r>
            <a:r>
              <a:rPr lang="ar-AE" sz="2400" b="1" dirty="0">
                <a:solidFill>
                  <a:schemeClr val="tx1"/>
                </a:solidFill>
                <a:latin typeface="Times New Roman"/>
                <a:ea typeface="+mj-ea"/>
                <a:cs typeface="Times New Roman"/>
              </a:rPr>
              <a:t> والإحصاء</a:t>
            </a:r>
          </a:p>
        </p:txBody>
      </p:sp>
      <p:sp>
        <p:nvSpPr>
          <p:cNvPr id="5" name="Title 1">
            <a:extLst>
              <a:ext uri="{FF2B5EF4-FFF2-40B4-BE49-F238E27FC236}">
                <a16:creationId xmlns:a16="http://schemas.microsoft.com/office/drawing/2014/main" id="{767D6CA5-013E-4BBB-9CF9-8B505996BC67}"/>
              </a:ext>
            </a:extLst>
          </p:cNvPr>
          <p:cNvSpPr txBox="1">
            <a:spLocks/>
          </p:cNvSpPr>
          <p:nvPr/>
        </p:nvSpPr>
        <p:spPr>
          <a:xfrm rot="10800000" flipV="1">
            <a:off x="1943908" y="5334000"/>
            <a:ext cx="5256184" cy="838200"/>
          </a:xfrm>
          <a:prstGeom prst="rect">
            <a:avLst/>
          </a:prstGeom>
        </p:spPr>
        <p:txBody>
          <a:bodyPr vert="horz" lIns="91440" tIns="45720" rIns="91440" bIns="45720" rtlCol="0" anchor="ctr">
            <a:normAutofit lnSpcReduction="1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rtl="1"/>
            <a:r>
              <a:rPr lang="ar-EG" sz="2000" b="1" dirty="0">
                <a:solidFill>
                  <a:srgbClr val="D99931"/>
                </a:solidFill>
                <a:latin typeface="Times New Roman"/>
                <a:cs typeface="Times New Roman"/>
              </a:rPr>
              <a:t>أمانة اللجنة الفنية لمبادرة الإحصاءات العربية "عربستات"</a:t>
            </a:r>
          </a:p>
          <a:p>
            <a:pPr rtl="1">
              <a:spcBef>
                <a:spcPts val="1200"/>
              </a:spcBef>
            </a:pPr>
            <a:r>
              <a:rPr lang="ar-EG" sz="2000" b="1" dirty="0">
                <a:solidFill>
                  <a:srgbClr val="D99931"/>
                </a:solidFill>
                <a:latin typeface="Times New Roman"/>
                <a:cs typeface="Times New Roman"/>
              </a:rPr>
              <a:t> (الاجتماع التاسع 9-10 نوفمبر 2022)</a:t>
            </a:r>
          </a:p>
        </p:txBody>
      </p:sp>
    </p:spTree>
    <p:extLst>
      <p:ext uri="{BB962C8B-B14F-4D97-AF65-F5344CB8AC3E}">
        <p14:creationId xmlns:p14="http://schemas.microsoft.com/office/powerpoint/2010/main" val="868711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724400" y="444865"/>
            <a:ext cx="3558819" cy="481869"/>
          </a:xfrm>
        </p:spPr>
        <p:txBody>
          <a:bodyPr>
            <a:noAutofit/>
          </a:bodyPr>
          <a:lstStyle/>
          <a:p>
            <a:pPr rtl="1"/>
            <a:r>
              <a:rPr lang="ar-LB" sz="2000" b="1" dirty="0">
                <a:solidFill>
                  <a:srgbClr val="D99931"/>
                </a:solidFill>
                <a:latin typeface="Times New Roman"/>
              </a:rPr>
              <a:t>ثالثاً: الشمولية</a:t>
            </a: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10</a:t>
            </a:fld>
            <a:endParaRPr lang="en-US" dirty="0"/>
          </a:p>
        </p:txBody>
      </p:sp>
      <p:cxnSp>
        <p:nvCxnSpPr>
          <p:cNvPr id="12" name="Straight Connector 11"/>
          <p:cNvCxnSpPr>
            <a:cxnSpLocks/>
          </p:cNvCxnSpPr>
          <p:nvPr/>
        </p:nvCxnSpPr>
        <p:spPr>
          <a:xfrm>
            <a:off x="152400" y="685800"/>
            <a:ext cx="54864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p:cNvCxnSpPr>
          <p:nvPr/>
        </p:nvCxnSpPr>
        <p:spPr>
          <a:xfrm>
            <a:off x="7239000" y="685800"/>
            <a:ext cx="19050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3" name="Rectangle 2"/>
          <p:cNvSpPr/>
          <p:nvPr/>
        </p:nvSpPr>
        <p:spPr>
          <a:xfrm>
            <a:off x="609600" y="1344573"/>
            <a:ext cx="7924799" cy="1061829"/>
          </a:xfrm>
          <a:prstGeom prst="rect">
            <a:avLst/>
          </a:prstGeom>
        </p:spPr>
        <p:txBody>
          <a:bodyPr wrap="square">
            <a:spAutoFit/>
          </a:bodyPr>
          <a:lstStyle/>
          <a:p>
            <a:pPr algn="just" rtl="1"/>
            <a:endParaRPr lang="ar-EG" sz="2800" b="1" dirty="0">
              <a:cs typeface="+mj-cs"/>
            </a:endParaRPr>
          </a:p>
          <a:p>
            <a:pPr marL="342900" indent="-342900" algn="just" rtl="1">
              <a:buClr>
                <a:srgbClr val="0070C0"/>
              </a:buClr>
              <a:buFont typeface="Wingdings" panose="05000000000000000000" pitchFamily="2" charset="2"/>
              <a:buChar char="§"/>
            </a:pPr>
            <a:endParaRPr lang="ar-EG" sz="2400" dirty="0">
              <a:cs typeface="+mj-cs"/>
            </a:endParaRPr>
          </a:p>
          <a:p>
            <a:pPr marL="342900" indent="-342900" algn="just" rtl="1">
              <a:buClr>
                <a:srgbClr val="0070C0"/>
              </a:buClr>
              <a:buFont typeface="Wingdings" panose="05000000000000000000" pitchFamily="2" charset="2"/>
              <a:buChar char="§"/>
            </a:pPr>
            <a:endParaRPr lang="ar-EG" sz="1100" dirty="0">
              <a:cs typeface="+mj-cs"/>
            </a:endParaRPr>
          </a:p>
        </p:txBody>
      </p:sp>
      <p:sp>
        <p:nvSpPr>
          <p:cNvPr id="11" name="TextBox 10">
            <a:extLst>
              <a:ext uri="{FF2B5EF4-FFF2-40B4-BE49-F238E27FC236}">
                <a16:creationId xmlns:a16="http://schemas.microsoft.com/office/drawing/2014/main" id="{7668DB15-23F5-4840-829B-02006C83BC44}"/>
              </a:ext>
            </a:extLst>
          </p:cNvPr>
          <p:cNvSpPr txBox="1"/>
          <p:nvPr/>
        </p:nvSpPr>
        <p:spPr>
          <a:xfrm>
            <a:off x="533400" y="849522"/>
            <a:ext cx="8382000" cy="5011949"/>
          </a:xfrm>
          <a:prstGeom prst="rect">
            <a:avLst/>
          </a:prstGeom>
          <a:noFill/>
        </p:spPr>
        <p:txBody>
          <a:bodyPr wrap="square">
            <a:spAutoFit/>
          </a:bodyPr>
          <a:lstStyle/>
          <a:p>
            <a:pPr algn="just" rtl="1">
              <a:lnSpc>
                <a:spcPct val="150000"/>
              </a:lnSpc>
            </a:pPr>
            <a:r>
              <a:rPr lang="ar-AE" sz="2400" dirty="0">
                <a:cs typeface="+mj-cs"/>
              </a:rPr>
              <a:t>تركز إحصاءات تحويلات العاملين في أغلب الدول العربية على جمع بيانات تتعلق بقيمة التحويلات من وإلى خارج الدولة، ويتسع نطاق شموليتها في بعض الدول لتتضمن كذلك بيانات عن أبرز الدول المُرسلة والمستقبلة للتحويلات.</a:t>
            </a:r>
          </a:p>
          <a:p>
            <a:pPr algn="just" rtl="1">
              <a:lnSpc>
                <a:spcPct val="150000"/>
              </a:lnSpc>
            </a:pPr>
            <a:endParaRPr lang="ar-AE" sz="2400" dirty="0">
              <a:cs typeface="+mj-cs"/>
            </a:endParaRPr>
          </a:p>
          <a:p>
            <a:pPr algn="just" rtl="1">
              <a:lnSpc>
                <a:spcPct val="150000"/>
              </a:lnSpc>
            </a:pPr>
            <a:r>
              <a:rPr lang="ar-AE" sz="2400" b="1" dirty="0">
                <a:solidFill>
                  <a:schemeClr val="accent5">
                    <a:lumMod val="50000"/>
                  </a:schemeClr>
                </a:solidFill>
                <a:cs typeface="+mj-cs"/>
              </a:rPr>
              <a:t>إضافة إلى ما سبق، </a:t>
            </a:r>
            <a:r>
              <a:rPr lang="ar-AE" sz="2400" dirty="0">
                <a:cs typeface="+mj-cs"/>
              </a:rPr>
              <a:t>تقوم بعض الدول العربية بالتنسيق مع الادارات المختصة بالمنافذ الحدودية والمطارات، ووزارة العمل للحصول على بيانات تخص أعداد المغادرين بحسب الجنسية والجنس وعدد الزيارات، وأعداد الوافدين شهرياً وعدد الزيارات والإقامة والهدف من الزيارة وكذلك أعداد العاملين الأجانب في لبنان حسب الجنسية وطبيعة العمل والإجازة الممنوحة للتأكد من دقة الإحصاءات وشموليتها.</a:t>
            </a:r>
          </a:p>
        </p:txBody>
      </p:sp>
    </p:spTree>
    <p:extLst>
      <p:ext uri="{BB962C8B-B14F-4D97-AF65-F5344CB8AC3E}">
        <p14:creationId xmlns:p14="http://schemas.microsoft.com/office/powerpoint/2010/main" val="2967871057"/>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9" y="444865"/>
            <a:ext cx="3810001" cy="481869"/>
          </a:xfrm>
        </p:spPr>
        <p:txBody>
          <a:bodyPr>
            <a:noAutofit/>
          </a:bodyPr>
          <a:lstStyle/>
          <a:p>
            <a:pPr rtl="1"/>
            <a:r>
              <a:rPr lang="ar-LB" sz="2000" b="1" dirty="0">
                <a:solidFill>
                  <a:srgbClr val="D99931"/>
                </a:solidFill>
                <a:latin typeface="Times New Roman"/>
              </a:rPr>
              <a:t>ثالثاً: الشمولية</a:t>
            </a:r>
            <a:r>
              <a:rPr lang="ar-AE" sz="2000" b="1" dirty="0">
                <a:solidFill>
                  <a:srgbClr val="D99931"/>
                </a:solidFill>
                <a:latin typeface="Times New Roman"/>
              </a:rPr>
              <a:t> (تابع)</a:t>
            </a:r>
            <a:endParaRPr lang="ar-LB" sz="2000" b="1" dirty="0">
              <a:solidFill>
                <a:srgbClr val="D99931"/>
              </a:solidFill>
              <a:latin typeface="Times New Roman"/>
            </a:endParaRP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11</a:t>
            </a:fld>
            <a:endParaRPr lang="en-US" dirty="0"/>
          </a:p>
        </p:txBody>
      </p:sp>
      <p:cxnSp>
        <p:nvCxnSpPr>
          <p:cNvPr id="12" name="Straight Connector 11"/>
          <p:cNvCxnSpPr>
            <a:cxnSpLocks/>
          </p:cNvCxnSpPr>
          <p:nvPr/>
        </p:nvCxnSpPr>
        <p:spPr>
          <a:xfrm>
            <a:off x="152400" y="685800"/>
            <a:ext cx="5257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p:cNvCxnSpPr>
          <p:nvPr/>
        </p:nvCxnSpPr>
        <p:spPr>
          <a:xfrm>
            <a:off x="7620000" y="685800"/>
            <a:ext cx="15240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3" name="Rectangle 2"/>
          <p:cNvSpPr/>
          <p:nvPr/>
        </p:nvSpPr>
        <p:spPr>
          <a:xfrm>
            <a:off x="609600" y="1344573"/>
            <a:ext cx="7924799" cy="1061829"/>
          </a:xfrm>
          <a:prstGeom prst="rect">
            <a:avLst/>
          </a:prstGeom>
        </p:spPr>
        <p:txBody>
          <a:bodyPr wrap="square">
            <a:spAutoFit/>
          </a:bodyPr>
          <a:lstStyle/>
          <a:p>
            <a:pPr algn="just" rtl="1"/>
            <a:endParaRPr lang="ar-EG" sz="2800" b="1" dirty="0">
              <a:cs typeface="+mj-cs"/>
            </a:endParaRPr>
          </a:p>
          <a:p>
            <a:pPr marL="342900" indent="-342900" algn="just" rtl="1">
              <a:buClr>
                <a:srgbClr val="0070C0"/>
              </a:buClr>
              <a:buFont typeface="Wingdings" panose="05000000000000000000" pitchFamily="2" charset="2"/>
              <a:buChar char="§"/>
            </a:pPr>
            <a:endParaRPr lang="ar-EG" sz="2400" dirty="0">
              <a:cs typeface="+mj-cs"/>
            </a:endParaRPr>
          </a:p>
          <a:p>
            <a:pPr marL="342900" indent="-342900" algn="just" rtl="1">
              <a:buClr>
                <a:srgbClr val="0070C0"/>
              </a:buClr>
              <a:buFont typeface="Wingdings" panose="05000000000000000000" pitchFamily="2" charset="2"/>
              <a:buChar char="§"/>
            </a:pPr>
            <a:endParaRPr lang="ar-EG" sz="1100" dirty="0">
              <a:cs typeface="+mj-cs"/>
            </a:endParaRPr>
          </a:p>
        </p:txBody>
      </p:sp>
      <p:sp>
        <p:nvSpPr>
          <p:cNvPr id="13" name="TextBox 12">
            <a:extLst>
              <a:ext uri="{FF2B5EF4-FFF2-40B4-BE49-F238E27FC236}">
                <a16:creationId xmlns:a16="http://schemas.microsoft.com/office/drawing/2014/main" id="{88467676-67D8-4DF2-BFD7-4AB5BEEB4308}"/>
              </a:ext>
            </a:extLst>
          </p:cNvPr>
          <p:cNvSpPr txBox="1"/>
          <p:nvPr/>
        </p:nvSpPr>
        <p:spPr>
          <a:xfrm>
            <a:off x="533400" y="1066800"/>
            <a:ext cx="8301361" cy="4339650"/>
          </a:xfrm>
          <a:prstGeom prst="rect">
            <a:avLst/>
          </a:prstGeom>
          <a:noFill/>
        </p:spPr>
        <p:txBody>
          <a:bodyPr wrap="square">
            <a:spAutoFit/>
          </a:bodyPr>
          <a:lstStyle/>
          <a:p>
            <a:pPr algn="just" rtl="1">
              <a:lnSpc>
                <a:spcPct val="200000"/>
              </a:lnSpc>
              <a:spcBef>
                <a:spcPts val="1200"/>
              </a:spcBef>
              <a:tabLst>
                <a:tab pos="3657600" algn="l"/>
              </a:tabLst>
            </a:pPr>
            <a:r>
              <a:rPr lang="ar-AE" sz="3200" b="1" dirty="0">
                <a:solidFill>
                  <a:schemeClr val="accent5">
                    <a:lumMod val="50000"/>
                  </a:schemeClr>
                </a:solidFill>
                <a:effectLst/>
                <a:latin typeface="Times New Roman" panose="02020603050405020304" pitchFamily="18" charset="0"/>
                <a:ea typeface="Times New Roman" panose="02020603050405020304" pitchFamily="18" charset="0"/>
                <a:cs typeface="+mj-cs"/>
              </a:rPr>
              <a:t>في حين لا يتسع نطاق شمولية إحصاءات تحويلات العاملين في معظم الدول العربية ليشمل على سبيل المثال</a:t>
            </a:r>
            <a:r>
              <a:rPr lang="en-US" sz="3200" b="1" dirty="0">
                <a:solidFill>
                  <a:schemeClr val="accent5">
                    <a:lumMod val="50000"/>
                  </a:schemeClr>
                </a:solidFill>
                <a:effectLst/>
                <a:latin typeface="Times New Roman" panose="02020603050405020304" pitchFamily="18" charset="0"/>
                <a:ea typeface="Times New Roman" panose="02020603050405020304" pitchFamily="18" charset="0"/>
                <a:cs typeface="+mj-cs"/>
              </a:rPr>
              <a:t>:</a:t>
            </a:r>
            <a:r>
              <a:rPr lang="ar-AE" sz="3200" b="1" dirty="0">
                <a:solidFill>
                  <a:schemeClr val="accent5">
                    <a:lumMod val="50000"/>
                  </a:schemeClr>
                </a:solidFill>
                <a:effectLst/>
                <a:latin typeface="Times New Roman" panose="02020603050405020304" pitchFamily="18" charset="0"/>
                <a:ea typeface="Times New Roman" panose="02020603050405020304" pitchFamily="18" charset="0"/>
                <a:cs typeface="+mj-cs"/>
              </a:rPr>
              <a:t> </a:t>
            </a:r>
            <a:endParaRPr lang="en-US" sz="3200" b="1" dirty="0">
              <a:solidFill>
                <a:schemeClr val="accent5">
                  <a:lumMod val="50000"/>
                </a:schemeClr>
              </a:solidFill>
              <a:effectLst/>
              <a:latin typeface="Times New Roman" panose="02020603050405020304" pitchFamily="18" charset="0"/>
              <a:ea typeface="Times New Roman" panose="02020603050405020304" pitchFamily="18" charset="0"/>
              <a:cs typeface="+mj-cs"/>
            </a:endParaRPr>
          </a:p>
          <a:p>
            <a:pPr marL="342900" indent="-342900" algn="just" rtl="1">
              <a:spcBef>
                <a:spcPts val="1200"/>
              </a:spcBef>
              <a:buFont typeface="Arial" panose="020B0604020202020204" pitchFamily="34" charset="0"/>
              <a:buChar char="•"/>
              <a:tabLst>
                <a:tab pos="3657600" algn="l"/>
              </a:tabLst>
            </a:pPr>
            <a:r>
              <a:rPr lang="ar-AE" sz="3200" dirty="0">
                <a:effectLst/>
                <a:latin typeface="Times New Roman" panose="02020603050405020304" pitchFamily="18" charset="0"/>
                <a:ea typeface="Times New Roman" panose="02020603050405020304" pitchFamily="18" charset="0"/>
                <a:cs typeface="+mj-cs"/>
              </a:rPr>
              <a:t>بيانات تتعلق بالاستخدامات الاقتصادية للتحويلات.</a:t>
            </a:r>
          </a:p>
          <a:p>
            <a:pPr marL="342900" indent="-342900" algn="just" rtl="1">
              <a:spcBef>
                <a:spcPts val="1200"/>
              </a:spcBef>
              <a:buFont typeface="Arial" panose="020B0604020202020204" pitchFamily="34" charset="0"/>
              <a:buChar char="•"/>
              <a:tabLst>
                <a:tab pos="3657600" algn="l"/>
              </a:tabLst>
            </a:pPr>
            <a:r>
              <a:rPr lang="ar-AE" sz="3200" dirty="0">
                <a:effectLst/>
                <a:latin typeface="Times New Roman" panose="02020603050405020304" pitchFamily="18" charset="0"/>
                <a:ea typeface="Times New Roman" panose="02020603050405020304" pitchFamily="18" charset="0"/>
                <a:cs typeface="+mj-cs"/>
              </a:rPr>
              <a:t>بيانات عن تكلفة التحويلات وفق قنوات التحويل المختلفة</a:t>
            </a:r>
            <a:r>
              <a:rPr lang="ar-AE" sz="3200" dirty="0">
                <a:latin typeface="Times New Roman" panose="02020603050405020304" pitchFamily="18" charset="0"/>
                <a:ea typeface="Times New Roman" panose="02020603050405020304" pitchFamily="18" charset="0"/>
                <a:cs typeface="+mj-cs"/>
              </a:rPr>
              <a:t>، </a:t>
            </a:r>
            <a:r>
              <a:rPr lang="ar-AE" sz="3200" dirty="0">
                <a:effectLst/>
                <a:latin typeface="Times New Roman" panose="02020603050405020304" pitchFamily="18" charset="0"/>
                <a:ea typeface="Times New Roman" panose="02020603050405020304" pitchFamily="18" charset="0"/>
                <a:cs typeface="+mj-cs"/>
              </a:rPr>
              <a:t>لرصد مدى فاعلية جهود السلطات الإشرافية لخفض تكلفة التحويلات بهدف زيادة مساهمتها في الشمول المالي.</a:t>
            </a:r>
            <a:r>
              <a:rPr lang="ar-SA" sz="3200" dirty="0">
                <a:solidFill>
                  <a:srgbClr val="000000"/>
                </a:solidFill>
                <a:effectLst/>
                <a:latin typeface="Calibri" panose="020F0502020204030204" pitchFamily="34" charset="0"/>
                <a:ea typeface="Times New Roman" panose="02020603050405020304" pitchFamily="18" charset="0"/>
                <a:cs typeface="+mj-cs"/>
              </a:rPr>
              <a:t> </a:t>
            </a:r>
            <a:endParaRPr lang="en-US" sz="3200" dirty="0">
              <a:effectLst/>
              <a:latin typeface="Calibri" panose="020F0502020204030204" pitchFamily="34" charset="0"/>
              <a:ea typeface="Calibri" panose="020F0502020204030204" pitchFamily="34" charset="0"/>
              <a:cs typeface="+mj-cs"/>
            </a:endParaRPr>
          </a:p>
        </p:txBody>
      </p:sp>
    </p:spTree>
    <p:extLst>
      <p:ext uri="{BB962C8B-B14F-4D97-AF65-F5344CB8AC3E}">
        <p14:creationId xmlns:p14="http://schemas.microsoft.com/office/powerpoint/2010/main" val="3879032188"/>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9" y="444865"/>
            <a:ext cx="3810001" cy="481869"/>
          </a:xfrm>
        </p:spPr>
        <p:txBody>
          <a:bodyPr>
            <a:noAutofit/>
          </a:bodyPr>
          <a:lstStyle/>
          <a:p>
            <a:pPr rtl="1"/>
            <a:r>
              <a:rPr lang="ar-LB" sz="2000" b="1" dirty="0">
                <a:solidFill>
                  <a:srgbClr val="D99931"/>
                </a:solidFill>
                <a:latin typeface="Times New Roman"/>
              </a:rPr>
              <a:t>ثالثاً: الشمولية</a:t>
            </a:r>
            <a:r>
              <a:rPr lang="ar-AE" sz="2000" b="1" dirty="0">
                <a:solidFill>
                  <a:srgbClr val="D99931"/>
                </a:solidFill>
                <a:latin typeface="Times New Roman"/>
              </a:rPr>
              <a:t> (تابع)</a:t>
            </a:r>
            <a:endParaRPr lang="ar-LB" sz="2000" b="1" dirty="0">
              <a:solidFill>
                <a:srgbClr val="D99931"/>
              </a:solidFill>
              <a:latin typeface="Times New Roman"/>
            </a:endParaRP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A2629D-55A8-4E49-B80C-159C399841E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12" name="Straight Connector 11"/>
          <p:cNvCxnSpPr>
            <a:cxnSpLocks/>
          </p:cNvCxnSpPr>
          <p:nvPr/>
        </p:nvCxnSpPr>
        <p:spPr>
          <a:xfrm>
            <a:off x="152400" y="685800"/>
            <a:ext cx="5257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p:cNvCxnSpPr>
          <p:nvPr/>
        </p:nvCxnSpPr>
        <p:spPr>
          <a:xfrm>
            <a:off x="7620000" y="685800"/>
            <a:ext cx="15240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3" name="Rectangle 2"/>
          <p:cNvSpPr/>
          <p:nvPr/>
        </p:nvSpPr>
        <p:spPr>
          <a:xfrm>
            <a:off x="609600" y="1344573"/>
            <a:ext cx="7924799" cy="1061829"/>
          </a:xfrm>
          <a:prstGeom prst="rect">
            <a:avLst/>
          </a:prstGeom>
        </p:spPr>
        <p:txBody>
          <a:bodyPr wrap="square">
            <a:spAutoFit/>
          </a:bodyPr>
          <a:lstStyle/>
          <a:p>
            <a:pPr marL="0" marR="0" lvl="0" indent="0" algn="just" defTabSz="914400" rtl="1" eaLnBrk="1" fontAlgn="auto" latinLnBrk="0" hangingPunct="1">
              <a:lnSpc>
                <a:spcPct val="100000"/>
              </a:lnSpc>
              <a:spcBef>
                <a:spcPts val="0"/>
              </a:spcBef>
              <a:spcAft>
                <a:spcPts val="0"/>
              </a:spcAft>
              <a:buClrTx/>
              <a:buSzTx/>
              <a:buFontTx/>
              <a:buNone/>
              <a:tabLst/>
              <a:defRPr/>
            </a:pPr>
            <a:endParaRPr kumimoji="0" lang="ar-EG" sz="2800" b="1"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342900" marR="0" lvl="0" indent="-342900" algn="just" defTabSz="914400" rtl="1"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endParaRPr kumimoji="0" lang="ar-EG" sz="24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a:p>
            <a:pPr marL="342900" marR="0" lvl="0" indent="-342900" algn="just" defTabSz="914400" rtl="1" eaLnBrk="1" fontAlgn="auto" latinLnBrk="0" hangingPunct="1">
              <a:lnSpc>
                <a:spcPct val="100000"/>
              </a:lnSpc>
              <a:spcBef>
                <a:spcPts val="0"/>
              </a:spcBef>
              <a:spcAft>
                <a:spcPts val="0"/>
              </a:spcAft>
              <a:buClr>
                <a:srgbClr val="0070C0"/>
              </a:buClr>
              <a:buSzTx/>
              <a:buFont typeface="Wingdings" panose="05000000000000000000" pitchFamily="2" charset="2"/>
              <a:buChar char="§"/>
              <a:tabLst/>
              <a:defRPr/>
            </a:pPr>
            <a:endParaRPr kumimoji="0" lang="ar-EG" sz="1100" b="0" i="0" u="none" strike="noStrike" kern="1200" cap="none" spc="0" normalizeH="0" baseline="0" noProof="0" dirty="0">
              <a:ln>
                <a:noFill/>
              </a:ln>
              <a:solidFill>
                <a:prstClr val="black"/>
              </a:solidFill>
              <a:effectLst/>
              <a:uLnTx/>
              <a:uFillTx/>
              <a:latin typeface="Calibri"/>
              <a:ea typeface="+mn-ea"/>
              <a:cs typeface="Times New Roman" panose="02020603050405020304" pitchFamily="18" charset="0"/>
            </a:endParaRPr>
          </a:p>
        </p:txBody>
      </p:sp>
      <p:sp>
        <p:nvSpPr>
          <p:cNvPr id="13" name="TextBox 12">
            <a:extLst>
              <a:ext uri="{FF2B5EF4-FFF2-40B4-BE49-F238E27FC236}">
                <a16:creationId xmlns:a16="http://schemas.microsoft.com/office/drawing/2014/main" id="{88467676-67D8-4DF2-BFD7-4AB5BEEB4308}"/>
              </a:ext>
            </a:extLst>
          </p:cNvPr>
          <p:cNvSpPr txBox="1"/>
          <p:nvPr/>
        </p:nvSpPr>
        <p:spPr>
          <a:xfrm>
            <a:off x="990601" y="1066800"/>
            <a:ext cx="7391400" cy="4269887"/>
          </a:xfrm>
          <a:prstGeom prst="rect">
            <a:avLst/>
          </a:prstGeom>
          <a:noFill/>
        </p:spPr>
        <p:txBody>
          <a:bodyPr wrap="square">
            <a:spAutoFit/>
          </a:bodyPr>
          <a:lstStyle/>
          <a:p>
            <a:pPr marL="0" marR="0" lvl="0" indent="0" algn="just" defTabSz="914400" rtl="1" eaLnBrk="1" fontAlgn="auto" latinLnBrk="0" hangingPunct="1">
              <a:lnSpc>
                <a:spcPct val="200000"/>
              </a:lnSpc>
              <a:spcBef>
                <a:spcPts val="0"/>
              </a:spcBef>
              <a:spcAft>
                <a:spcPts val="0"/>
              </a:spcAft>
              <a:buClrTx/>
              <a:buSzTx/>
              <a:buFontTx/>
              <a:buNone/>
              <a:tabLst>
                <a:tab pos="3657600" algn="l"/>
              </a:tabLst>
              <a:defRPr/>
            </a:pPr>
            <a:r>
              <a:rPr kumimoji="0" lang="ar-AE"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هذا، و</a:t>
            </a:r>
            <a:r>
              <a:rPr kumimoji="0" lang="ar-SA"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تستند عملية جمع بيانات إحصاءات تحويلات العاملين في غالبية الدول العربية على أساس مدة الإقامة (المقيمين لأكثر من عام)، ذلك وفقاً لدليل ميزان المدفوعات ووضع الاستثمار الدولي لصندوق النقد الدولي، فيما تقوم بعض الدول العربية كذلك بتوفير تلك الإحصاءات على أساس الجنسية (العراق، لبنان، عُمان). </a:t>
            </a:r>
            <a:endParaRPr kumimoji="0" lang="en-US" sz="2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350309223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362200"/>
            <a:ext cx="7239000" cy="1545120"/>
          </a:xfrm>
        </p:spPr>
        <p:txBody>
          <a:bodyPr>
            <a:noAutofit/>
          </a:bodyPr>
          <a:lstStyle/>
          <a:p>
            <a:pPr marL="0" indent="0" algn="r" rtl="1">
              <a:buNone/>
            </a:pPr>
            <a:endParaRPr lang="en-US" sz="2400" dirty="0">
              <a:latin typeface="Times New Roman"/>
              <a:cs typeface="Times New Roman"/>
            </a:endParaRPr>
          </a:p>
          <a:p>
            <a:pPr marL="0" indent="0" algn="ctr" rtl="1">
              <a:lnSpc>
                <a:spcPct val="200000"/>
              </a:lnSpc>
              <a:buNone/>
            </a:pPr>
            <a:r>
              <a:rPr lang="ar-EG" b="1" dirty="0">
                <a:latin typeface="Times New Roman"/>
                <a:cs typeface="Times New Roman"/>
              </a:rPr>
              <a:t>رابعاً: تقييم حجم التحويلات عبر القنوات غير الرسمية</a:t>
            </a:r>
          </a:p>
        </p:txBody>
      </p:sp>
      <p:sp>
        <p:nvSpPr>
          <p:cNvPr id="4" name="Footer Placeholder 3">
            <a:extLst>
              <a:ext uri="{FF2B5EF4-FFF2-40B4-BE49-F238E27FC236}">
                <a16:creationId xmlns:a16="http://schemas.microsoft.com/office/drawing/2014/main" id="{724D6C12-6986-4B34-B9AB-8CF02639C06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8F583922-96F2-4031-B2B4-9228BD454C4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A2629D-55A8-4E49-B80C-159C399841EF}" type="slidenum">
              <a:rPr kumimoji="0" lang="en-US" sz="2000" b="0" i="0" u="none" strike="noStrike" kern="1200" cap="none" spc="0" normalizeH="0" baseline="0" noProof="0" smtClean="0">
                <a:ln>
                  <a:noFill/>
                </a:ln>
                <a:solidFill>
                  <a:prstClr val="black"/>
                </a:solidFill>
                <a:effectLst/>
                <a:uLnTx/>
                <a:uFillTx/>
                <a:latin typeface="Times New Roman" panose="02020603050405020304" pitchFamily="18" charset="0"/>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2459673"/>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D9FB03D-419E-431C-B134-376301B1109F}"/>
              </a:ext>
            </a:extLst>
          </p:cNvPr>
          <p:cNvSpPr>
            <a:spLocks noGrp="1"/>
          </p:cNvSpPr>
          <p:nvPr>
            <p:ph type="title"/>
          </p:nvPr>
        </p:nvSpPr>
        <p:spPr>
          <a:xfrm>
            <a:off x="4724400" y="444865"/>
            <a:ext cx="3558819" cy="481869"/>
          </a:xfrm>
        </p:spPr>
        <p:txBody>
          <a:bodyPr>
            <a:noAutofit/>
          </a:bodyPr>
          <a:lstStyle/>
          <a:p>
            <a:pPr rtl="1"/>
            <a:r>
              <a:rPr lang="ar-LB" sz="2000" b="1" dirty="0">
                <a:solidFill>
                  <a:srgbClr val="D99931"/>
                </a:solidFill>
                <a:latin typeface="Times New Roman"/>
              </a:rPr>
              <a:t>رابعاً: تقييم حجم التحويلات عبر القنوات غير الرسمية</a:t>
            </a: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A2629D-55A8-4E49-B80C-159C399841E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12" name="Straight Connector 11"/>
          <p:cNvCxnSpPr>
            <a:cxnSpLocks/>
          </p:cNvCxnSpPr>
          <p:nvPr/>
        </p:nvCxnSpPr>
        <p:spPr>
          <a:xfrm>
            <a:off x="152400" y="685800"/>
            <a:ext cx="44196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319613" y="685800"/>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BE0F974C-F60F-423E-8DD7-9E80FFB45C78}"/>
              </a:ext>
            </a:extLst>
          </p:cNvPr>
          <p:cNvSpPr txBox="1"/>
          <p:nvPr/>
        </p:nvSpPr>
        <p:spPr>
          <a:xfrm>
            <a:off x="1066800" y="1295400"/>
            <a:ext cx="7543800" cy="4097275"/>
          </a:xfrm>
          <a:prstGeom prst="rect">
            <a:avLst/>
          </a:prstGeom>
          <a:noFill/>
        </p:spPr>
        <p:txBody>
          <a:bodyPr wrap="square">
            <a:spAutoFit/>
          </a:bodyPr>
          <a:lstStyle/>
          <a:p>
            <a:pPr marL="0" marR="0" lvl="0" indent="0" algn="just" defTabSz="914400" rtl="1" eaLnBrk="1" fontAlgn="auto" latinLnBrk="0" hangingPunct="1">
              <a:lnSpc>
                <a:spcPct val="100000"/>
              </a:lnSpc>
              <a:spcBef>
                <a:spcPts val="1200"/>
              </a:spcBef>
              <a:spcAft>
                <a:spcPts val="0"/>
              </a:spcAft>
              <a:buClrTx/>
              <a:buSzTx/>
              <a:buFontTx/>
              <a:buNone/>
              <a:tabLst>
                <a:tab pos="3657600" algn="l"/>
              </a:tabLst>
              <a:defRPr/>
            </a:pPr>
            <a:r>
              <a:rPr kumimoji="0" lang="ar-SA" sz="3200" b="1" i="0"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تُجري بعض الدول العربية تقديرات لتقييم حجم التحويلات عبر القنوات غير الرسمي</a:t>
            </a:r>
            <a:r>
              <a:rPr kumimoji="0" lang="ar-AE" sz="3200" b="1" i="0"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وفقا لما يلي:</a:t>
            </a:r>
            <a:endParaRPr kumimoji="0" lang="en-US" sz="3200" b="1" i="0" u="none" strike="noStrike" kern="1200" cap="none" spc="0" normalizeH="0" baseline="0" noProof="0" dirty="0">
              <a:ln>
                <a:noFill/>
              </a:ln>
              <a:solidFill>
                <a:schemeClr val="accent6">
                  <a:lumMod val="50000"/>
                </a:schemeClr>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1" eaLnBrk="1" fontAlgn="auto" latinLnBrk="0" hangingPunct="1">
              <a:lnSpc>
                <a:spcPct val="150000"/>
              </a:lnSpc>
              <a:spcBef>
                <a:spcPts val="1200"/>
              </a:spcBef>
              <a:spcAft>
                <a:spcPts val="0"/>
              </a:spcAft>
              <a:buClrTx/>
              <a:buSzTx/>
              <a:buFont typeface="Wingdings" panose="05000000000000000000" pitchFamily="2" charset="2"/>
              <a:buChar char=""/>
              <a:tabLst>
                <a:tab pos="3657600" algn="l"/>
              </a:tabLst>
              <a:defRPr/>
            </a:pPr>
            <a:r>
              <a:rPr kumimoji="0" lang="ar-SA" sz="3200" b="1"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في فلسطين</a:t>
            </a:r>
            <a:r>
              <a:rPr kumimoji="0" lang="ar-SA"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تم الانتهاء من إعداد نماذج خاصة لجمع البيانات، تم تعميمها على المصارف. وعندما يتم الانتهاء من مرحلة التحقق من مصداقية وموثوقية هذه البيانات، سيتم العمل على نشرها.  </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1668327261"/>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D9FB03D-419E-431C-B134-376301B1109F}"/>
              </a:ext>
            </a:extLst>
          </p:cNvPr>
          <p:cNvSpPr>
            <a:spLocks noGrp="1"/>
          </p:cNvSpPr>
          <p:nvPr>
            <p:ph type="title"/>
          </p:nvPr>
        </p:nvSpPr>
        <p:spPr>
          <a:xfrm>
            <a:off x="4724400" y="444865"/>
            <a:ext cx="3558819" cy="481869"/>
          </a:xfrm>
        </p:spPr>
        <p:txBody>
          <a:bodyPr>
            <a:noAutofit/>
          </a:bodyPr>
          <a:lstStyle/>
          <a:p>
            <a:pPr rtl="1"/>
            <a:r>
              <a:rPr lang="ar-LB" sz="2000" b="1" dirty="0">
                <a:solidFill>
                  <a:srgbClr val="D99931"/>
                </a:solidFill>
                <a:latin typeface="Times New Roman"/>
              </a:rPr>
              <a:t>رابعاً: تقييم حجم التحويلات عبر القنوات غير الرسمية</a:t>
            </a: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15</a:t>
            </a:fld>
            <a:endParaRPr lang="en-US" dirty="0"/>
          </a:p>
        </p:txBody>
      </p:sp>
      <p:cxnSp>
        <p:nvCxnSpPr>
          <p:cNvPr id="12" name="Straight Connector 11"/>
          <p:cNvCxnSpPr>
            <a:cxnSpLocks/>
          </p:cNvCxnSpPr>
          <p:nvPr/>
        </p:nvCxnSpPr>
        <p:spPr>
          <a:xfrm>
            <a:off x="152400" y="685800"/>
            <a:ext cx="44196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319613" y="685800"/>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BE0F974C-F60F-423E-8DD7-9E80FFB45C78}"/>
              </a:ext>
            </a:extLst>
          </p:cNvPr>
          <p:cNvSpPr txBox="1"/>
          <p:nvPr/>
        </p:nvSpPr>
        <p:spPr>
          <a:xfrm>
            <a:off x="1066800" y="1295400"/>
            <a:ext cx="7467600" cy="4832092"/>
          </a:xfrm>
          <a:prstGeom prst="rect">
            <a:avLst/>
          </a:prstGeom>
          <a:noFill/>
        </p:spPr>
        <p:txBody>
          <a:bodyPr wrap="square">
            <a:spAutoFit/>
          </a:bodyPr>
          <a:lstStyle/>
          <a:p>
            <a:pPr marL="342900" lvl="0" indent="-342900" algn="just" rtl="1">
              <a:spcBef>
                <a:spcPts val="1200"/>
              </a:spcBef>
              <a:spcAft>
                <a:spcPts val="0"/>
              </a:spcAft>
              <a:buFont typeface="Wingdings" panose="05000000000000000000" pitchFamily="2" charset="2"/>
              <a:buChar char=""/>
              <a:tabLst>
                <a:tab pos="3657600" algn="l"/>
              </a:tabLst>
            </a:pPr>
            <a:r>
              <a:rPr lang="ar-SA" sz="2800" b="1" dirty="0">
                <a:solidFill>
                  <a:srgbClr val="002060"/>
                </a:solidFill>
                <a:effectLst/>
                <a:latin typeface="Times New Roman" panose="02020603050405020304" pitchFamily="18" charset="0"/>
                <a:ea typeface="Times New Roman" panose="02020603050405020304" pitchFamily="18" charset="0"/>
                <a:cs typeface="+mj-cs"/>
              </a:rPr>
              <a:t>في لبنان، </a:t>
            </a:r>
            <a:r>
              <a:rPr lang="ar-SA" sz="2800" spc="-20" dirty="0">
                <a:effectLst/>
                <a:latin typeface="Times New Roman" panose="02020603050405020304" pitchFamily="18" charset="0"/>
                <a:ea typeface="Times New Roman" panose="02020603050405020304" pitchFamily="18" charset="0"/>
                <a:cs typeface="+mj-cs"/>
              </a:rPr>
              <a:t>أدى التباين بأنظمة الدفع المعتمدة في بلدان الانتشار للمغتربين اللبنانيين ومدى تطورها، إلى تحفيز مصرف لبنان على تقدير التحويلات من خلال القنوات غير الرسمية، إضافة إلى القنوات الرسمية التي تضم: </a:t>
            </a:r>
            <a:r>
              <a:rPr lang="ar-SA" sz="2800" dirty="0">
                <a:effectLst/>
                <a:latin typeface="Times New Roman" panose="02020603050405020304" pitchFamily="18" charset="0"/>
                <a:ea typeface="Times New Roman" panose="02020603050405020304" pitchFamily="18" charset="0"/>
                <a:cs typeface="+mj-cs"/>
              </a:rPr>
              <a:t>المصارف وشركات تحويل الأموال. أما القنوات غير الرسمية وغير المنظمة، أي الحوالات أو المبالغ المرسلة عبر الأفراد أو تلك التي لا يتم إحصاؤها عبر المصارف، فيتم تقديرها استناداً إلى إحصاءات الهجرة والاغتراب الواردة من المديرية العامة للأمن العام. ويضاف هذا العدد إلى التقدير المعتمد لرصيد العمالة اللبنانية المقيمة في الخارج من أجل استخراج المبلغ الصافي للتحويلات الواردة إلى لبنان. </a:t>
            </a:r>
            <a:endParaRPr lang="en-US" sz="2800" dirty="0">
              <a:effectLst/>
              <a:latin typeface="Times New Roman" panose="02020603050405020304" pitchFamily="18" charset="0"/>
              <a:ea typeface="Times New Roman" panose="02020603050405020304" pitchFamily="18" charset="0"/>
              <a:cs typeface="+mj-cs"/>
            </a:endParaRPr>
          </a:p>
        </p:txBody>
      </p:sp>
    </p:spTree>
    <p:extLst>
      <p:ext uri="{BB962C8B-B14F-4D97-AF65-F5344CB8AC3E}">
        <p14:creationId xmlns:p14="http://schemas.microsoft.com/office/powerpoint/2010/main" val="2149253340"/>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D9FB03D-419E-431C-B134-376301B1109F}"/>
              </a:ext>
            </a:extLst>
          </p:cNvPr>
          <p:cNvSpPr>
            <a:spLocks noGrp="1"/>
          </p:cNvSpPr>
          <p:nvPr>
            <p:ph type="title"/>
          </p:nvPr>
        </p:nvSpPr>
        <p:spPr>
          <a:xfrm>
            <a:off x="4724400" y="444865"/>
            <a:ext cx="3558819" cy="481869"/>
          </a:xfrm>
        </p:spPr>
        <p:txBody>
          <a:bodyPr>
            <a:noAutofit/>
          </a:bodyPr>
          <a:lstStyle/>
          <a:p>
            <a:pPr rtl="1"/>
            <a:r>
              <a:rPr lang="ar-LB" sz="2000" b="1" dirty="0">
                <a:solidFill>
                  <a:srgbClr val="D99931"/>
                </a:solidFill>
                <a:latin typeface="Times New Roman"/>
              </a:rPr>
              <a:t>رابعاً: تقييم حجم التحويلات عبر القنوات غير الرسمية</a:t>
            </a:r>
            <a:r>
              <a:rPr lang="ar-AE" sz="2000" b="1" dirty="0">
                <a:solidFill>
                  <a:srgbClr val="D99931"/>
                </a:solidFill>
                <a:latin typeface="Times New Roman"/>
              </a:rPr>
              <a:t> (تابع)</a:t>
            </a:r>
            <a:endParaRPr lang="ar-LB" sz="2000" b="1" dirty="0">
              <a:solidFill>
                <a:srgbClr val="D99931"/>
              </a:solidFill>
              <a:latin typeface="Times New Roman"/>
            </a:endParaRP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16</a:t>
            </a:fld>
            <a:endParaRPr lang="en-US" dirty="0"/>
          </a:p>
        </p:txBody>
      </p:sp>
      <p:cxnSp>
        <p:nvCxnSpPr>
          <p:cNvPr id="12" name="Straight Connector 11"/>
          <p:cNvCxnSpPr>
            <a:cxnSpLocks/>
          </p:cNvCxnSpPr>
          <p:nvPr/>
        </p:nvCxnSpPr>
        <p:spPr>
          <a:xfrm>
            <a:off x="152400" y="685800"/>
            <a:ext cx="44196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319613" y="685800"/>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EACD22FB-2489-468A-BAC5-CD447A0B1EB7}"/>
              </a:ext>
            </a:extLst>
          </p:cNvPr>
          <p:cNvSpPr txBox="1"/>
          <p:nvPr/>
        </p:nvSpPr>
        <p:spPr>
          <a:xfrm>
            <a:off x="1219200" y="1195568"/>
            <a:ext cx="7239000" cy="4539191"/>
          </a:xfrm>
          <a:prstGeom prst="rect">
            <a:avLst/>
          </a:prstGeom>
          <a:noFill/>
        </p:spPr>
        <p:txBody>
          <a:bodyPr wrap="square">
            <a:spAutoFit/>
          </a:bodyPr>
          <a:lstStyle/>
          <a:p>
            <a:pPr marL="457200" algn="just" rtl="1">
              <a:lnSpc>
                <a:spcPct val="150000"/>
              </a:lnSpc>
              <a:spcBef>
                <a:spcPts val="1200"/>
              </a:spcBef>
              <a:spcAft>
                <a:spcPts val="0"/>
              </a:spcAft>
              <a:tabLst>
                <a:tab pos="3657600" algn="l"/>
              </a:tabLst>
            </a:pPr>
            <a:r>
              <a:rPr lang="ar-SA" sz="2800" dirty="0">
                <a:solidFill>
                  <a:srgbClr val="002060"/>
                </a:solidFill>
                <a:latin typeface="Times New Roman" panose="02020603050405020304" pitchFamily="18" charset="0"/>
                <a:cs typeface="+mj-cs"/>
              </a:rPr>
              <a:t>أما بالنسبة للتحويلات الصادرة من لبنان</a:t>
            </a:r>
            <a:r>
              <a:rPr lang="ar-SA" sz="2800" dirty="0">
                <a:latin typeface="Times New Roman" panose="02020603050405020304" pitchFamily="18" charset="0"/>
                <a:cs typeface="+mj-cs"/>
              </a:rPr>
              <a:t>، فيتم تقدير المبالغ المرسلة من العاملين الأجانب في لبنان إلى الخارج باستخدام إحصاءات المديرية العامة للأمن العام، بالإضافة إلى إحصاءات وزارة العمل وكذلك تقدير نسبة العمالة غير الشرعية. تجدر الإشارة إلى أن هذه التحويلات يتم معظمها عبر القنوات غير الرسمية نظرا لغلاء كلفة إرسال التحويلات عبر القنوات المنظمة.</a:t>
            </a:r>
            <a:endParaRPr lang="en-US" sz="2800" dirty="0">
              <a:latin typeface="Times New Roman" panose="02020603050405020304" pitchFamily="18" charset="0"/>
              <a:cs typeface="+mj-cs"/>
            </a:endParaRPr>
          </a:p>
        </p:txBody>
      </p:sp>
    </p:spTree>
    <p:extLst>
      <p:ext uri="{BB962C8B-B14F-4D97-AF65-F5344CB8AC3E}">
        <p14:creationId xmlns:p14="http://schemas.microsoft.com/office/powerpoint/2010/main" val="228828826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D9FB03D-419E-431C-B134-376301B1109F}"/>
              </a:ext>
            </a:extLst>
          </p:cNvPr>
          <p:cNvSpPr>
            <a:spLocks noGrp="1"/>
          </p:cNvSpPr>
          <p:nvPr>
            <p:ph type="title"/>
          </p:nvPr>
        </p:nvSpPr>
        <p:spPr>
          <a:xfrm>
            <a:off x="4724400" y="444865"/>
            <a:ext cx="3558819" cy="481869"/>
          </a:xfrm>
        </p:spPr>
        <p:txBody>
          <a:bodyPr>
            <a:noAutofit/>
          </a:bodyPr>
          <a:lstStyle/>
          <a:p>
            <a:pPr rtl="1"/>
            <a:r>
              <a:rPr lang="ar-LB" sz="2000" b="1" dirty="0">
                <a:solidFill>
                  <a:srgbClr val="D99931"/>
                </a:solidFill>
                <a:latin typeface="Times New Roman"/>
              </a:rPr>
              <a:t>رابعاً: تقييم حجم التحويلات عبر القنوات غير الرسمية</a:t>
            </a:r>
            <a:r>
              <a:rPr lang="ar-AE" sz="2000" b="1" dirty="0">
                <a:solidFill>
                  <a:srgbClr val="D99931"/>
                </a:solidFill>
                <a:latin typeface="Times New Roman"/>
              </a:rPr>
              <a:t> (تابع)</a:t>
            </a:r>
            <a:endParaRPr lang="ar-LB" sz="2000" b="1" dirty="0">
              <a:solidFill>
                <a:srgbClr val="D99931"/>
              </a:solidFill>
              <a:latin typeface="Times New Roman"/>
            </a:endParaRP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A2629D-55A8-4E49-B80C-159C399841E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12" name="Straight Connector 11"/>
          <p:cNvCxnSpPr>
            <a:cxnSpLocks/>
          </p:cNvCxnSpPr>
          <p:nvPr/>
        </p:nvCxnSpPr>
        <p:spPr>
          <a:xfrm>
            <a:off x="152400" y="685800"/>
            <a:ext cx="44196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319613" y="685800"/>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EACD22FB-2489-468A-BAC5-CD447A0B1EB7}"/>
              </a:ext>
            </a:extLst>
          </p:cNvPr>
          <p:cNvSpPr txBox="1"/>
          <p:nvPr/>
        </p:nvSpPr>
        <p:spPr>
          <a:xfrm>
            <a:off x="1371600" y="1195568"/>
            <a:ext cx="7162800" cy="3389646"/>
          </a:xfrm>
          <a:prstGeom prst="rect">
            <a:avLst/>
          </a:prstGeom>
          <a:noFill/>
        </p:spPr>
        <p:txBody>
          <a:bodyPr wrap="square">
            <a:spAutoFit/>
          </a:bodyPr>
          <a:lstStyle/>
          <a:p>
            <a:pPr marL="0" marR="0" lvl="0" indent="0" algn="just" defTabSz="914400" rtl="1" eaLnBrk="1" fontAlgn="auto" latinLnBrk="0" hangingPunct="1">
              <a:lnSpc>
                <a:spcPct val="150000"/>
              </a:lnSpc>
              <a:spcBef>
                <a:spcPts val="1200"/>
              </a:spcBef>
              <a:spcAft>
                <a:spcPts val="0"/>
              </a:spcAft>
              <a:buClrTx/>
              <a:buSzTx/>
              <a:buFontTx/>
              <a:buNone/>
              <a:tabLst>
                <a:tab pos="3657600" algn="l"/>
              </a:tabLst>
              <a:defRPr/>
            </a:pPr>
            <a:endParaRPr kumimoji="0" lang="en-US" sz="24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1" eaLnBrk="1" fontAlgn="auto" latinLnBrk="0" hangingPunct="1">
              <a:lnSpc>
                <a:spcPct val="150000"/>
              </a:lnSpc>
              <a:spcBef>
                <a:spcPts val="1200"/>
              </a:spcBef>
              <a:spcAft>
                <a:spcPts val="0"/>
              </a:spcAft>
              <a:buClrTx/>
              <a:buSzTx/>
              <a:buFont typeface="Wingdings" panose="05000000000000000000" pitchFamily="2" charset="2"/>
              <a:buChar char=""/>
              <a:tabLst>
                <a:tab pos="3657600" algn="l"/>
              </a:tabLst>
              <a:defRPr/>
            </a:pPr>
            <a:r>
              <a:rPr kumimoji="0" lang="ar-SA" sz="3200" b="1" i="0" u="none" strike="noStrike" kern="1200" cap="none" spc="0" normalizeH="0" baseline="0" noProof="0" dirty="0">
                <a:ln>
                  <a:noFill/>
                </a:ln>
                <a:solidFill>
                  <a:srgbClr val="00206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في الكويت، </a:t>
            </a:r>
            <a:r>
              <a:rPr kumimoji="0" lang="ar-SA"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تم إعداد دراسة بخصوص كيفية تقدير التحويلات التي تتم من خلال قنوات غير رسمية خارج القطاع المصرفي أو شركات الصرافة.</a:t>
            </a:r>
            <a:endParaRPr kumimoji="0" lang="en-US" sz="32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r" defTabSz="914400" rtl="1" eaLnBrk="1" fontAlgn="auto" latinLnBrk="0" hangingPunct="1">
              <a:lnSpc>
                <a:spcPct val="115000"/>
              </a:lnSpc>
              <a:spcBef>
                <a:spcPts val="1200"/>
              </a:spcBef>
              <a:spcAft>
                <a:spcPts val="0"/>
              </a:spcAft>
              <a:buClrTx/>
              <a:buSzTx/>
              <a:buFontTx/>
              <a:buNone/>
              <a:tabLst/>
              <a:defRPr/>
            </a:pPr>
            <a:r>
              <a:rPr kumimoji="0" lang="ar-AE" sz="1350" b="1" i="0" u="none" strike="noStrike" kern="1200" cap="none" spc="0" normalizeH="0" baseline="0" noProof="0" dirty="0">
                <a:ln>
                  <a:noFill/>
                </a:ln>
                <a:solidFill>
                  <a:srgbClr val="C00000"/>
                </a:solidFill>
                <a:effectLst/>
                <a:uLnTx/>
                <a:uFillTx/>
                <a:latin typeface="Cambria" panose="02040503050406030204" pitchFamily="18" charset="0"/>
                <a:ea typeface="Times New Roman" panose="02020603050405020304" pitchFamily="18" charset="0"/>
                <a:cs typeface="Times New Roman" panose="02020603050405020304" pitchFamily="18" charset="0"/>
              </a:rPr>
              <a:t> </a:t>
            </a:r>
            <a:endParaRPr kumimoji="0" lang="en-US" sz="1300" b="1" i="0" u="none" strike="noStrike" kern="1200" cap="none" spc="0" normalizeH="0" baseline="0" noProof="0" dirty="0">
              <a:ln>
                <a:noFill/>
              </a:ln>
              <a:solidFill>
                <a:srgbClr val="365F91"/>
              </a:solidFill>
              <a:effectLst/>
              <a:uLnTx/>
              <a:uFillTx/>
              <a:latin typeface="Cambria" panose="020405030504060302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0711398"/>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0800" y="2362200"/>
            <a:ext cx="4724400" cy="1545120"/>
          </a:xfrm>
        </p:spPr>
        <p:txBody>
          <a:bodyPr>
            <a:noAutofit/>
          </a:bodyPr>
          <a:lstStyle/>
          <a:p>
            <a:pPr marL="0" indent="0" algn="r" rtl="1">
              <a:buNone/>
            </a:pPr>
            <a:endParaRPr lang="en-US" sz="2400" dirty="0">
              <a:latin typeface="Times New Roman"/>
              <a:cs typeface="Times New Roman"/>
            </a:endParaRPr>
          </a:p>
          <a:p>
            <a:pPr marL="0" indent="0" algn="ctr" rtl="1">
              <a:lnSpc>
                <a:spcPct val="200000"/>
              </a:lnSpc>
              <a:buNone/>
            </a:pPr>
            <a:r>
              <a:rPr lang="ar-EG" b="1" dirty="0">
                <a:latin typeface="Times New Roman"/>
                <a:cs typeface="Times New Roman"/>
              </a:rPr>
              <a:t>خامساً: أبرز التحديات القائمة</a:t>
            </a:r>
          </a:p>
        </p:txBody>
      </p:sp>
      <p:sp>
        <p:nvSpPr>
          <p:cNvPr id="4" name="Footer Placeholder 3">
            <a:extLst>
              <a:ext uri="{FF2B5EF4-FFF2-40B4-BE49-F238E27FC236}">
                <a16:creationId xmlns:a16="http://schemas.microsoft.com/office/drawing/2014/main" id="{724D6C12-6986-4B34-B9AB-8CF02639C06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8F583922-96F2-4031-B2B4-9228BD454C4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A2629D-55A8-4E49-B80C-159C399841EF}" type="slidenum">
              <a:rPr kumimoji="0" 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3274572083"/>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19</a:t>
            </a:fld>
            <a:endParaRPr lang="en-US" dirty="0"/>
          </a:p>
        </p:txBody>
      </p:sp>
      <p:cxnSp>
        <p:nvCxnSpPr>
          <p:cNvPr id="12" name="Straight Connector 11"/>
          <p:cNvCxnSpPr>
            <a:cxnSpLocks/>
          </p:cNvCxnSpPr>
          <p:nvPr/>
        </p:nvCxnSpPr>
        <p:spPr>
          <a:xfrm>
            <a:off x="152400" y="685800"/>
            <a:ext cx="4876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p:cNvCxnSpPr>
          <p:nvPr/>
        </p:nvCxnSpPr>
        <p:spPr>
          <a:xfrm>
            <a:off x="7848600" y="685800"/>
            <a:ext cx="12954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1" name="Title 1">
            <a:extLst>
              <a:ext uri="{FF2B5EF4-FFF2-40B4-BE49-F238E27FC236}">
                <a16:creationId xmlns:a16="http://schemas.microsoft.com/office/drawing/2014/main" id="{9844900C-2FBC-47BE-85C8-1B464F4C6054}"/>
              </a:ext>
            </a:extLst>
          </p:cNvPr>
          <p:cNvSpPr>
            <a:spLocks noGrp="1"/>
          </p:cNvSpPr>
          <p:nvPr>
            <p:ph type="title"/>
          </p:nvPr>
        </p:nvSpPr>
        <p:spPr>
          <a:xfrm>
            <a:off x="4724400" y="444865"/>
            <a:ext cx="3558819" cy="481869"/>
          </a:xfrm>
        </p:spPr>
        <p:txBody>
          <a:bodyPr>
            <a:noAutofit/>
          </a:bodyPr>
          <a:lstStyle/>
          <a:p>
            <a:pPr rtl="1"/>
            <a:r>
              <a:rPr lang="ar-LB" sz="2000" b="1" dirty="0">
                <a:solidFill>
                  <a:srgbClr val="D99931"/>
                </a:solidFill>
                <a:latin typeface="Times New Roman"/>
              </a:rPr>
              <a:t>خامساً: أبرز التحديات القائمة</a:t>
            </a:r>
          </a:p>
        </p:txBody>
      </p:sp>
      <p:sp>
        <p:nvSpPr>
          <p:cNvPr id="14" name="TextBox 13">
            <a:extLst>
              <a:ext uri="{FF2B5EF4-FFF2-40B4-BE49-F238E27FC236}">
                <a16:creationId xmlns:a16="http://schemas.microsoft.com/office/drawing/2014/main" id="{7E5A2FEA-D2FB-4AC4-8504-B189869ADB8D}"/>
              </a:ext>
            </a:extLst>
          </p:cNvPr>
          <p:cNvSpPr txBox="1"/>
          <p:nvPr/>
        </p:nvSpPr>
        <p:spPr>
          <a:xfrm>
            <a:off x="439790" y="972235"/>
            <a:ext cx="8458200" cy="646331"/>
          </a:xfrm>
          <a:prstGeom prst="rect">
            <a:avLst/>
          </a:prstGeom>
          <a:noFill/>
        </p:spPr>
        <p:txBody>
          <a:bodyPr wrap="square">
            <a:spAutoFit/>
          </a:bodyPr>
          <a:lstStyle/>
          <a:p>
            <a:pPr algn="just" rtl="1"/>
            <a:r>
              <a:rPr lang="ar-AE" dirty="0"/>
              <a:t>تواجه الدول العربية بعض التحديات على صعيد جمع البيانات واتساق وشمولية إحصاءات تحويلات العاملين بالخارج، والتي تتمثل فيما يلي:</a:t>
            </a:r>
            <a:endParaRPr lang="en-US" dirty="0"/>
          </a:p>
        </p:txBody>
      </p:sp>
      <p:graphicFrame>
        <p:nvGraphicFramePr>
          <p:cNvPr id="15" name="Table 14">
            <a:extLst>
              <a:ext uri="{FF2B5EF4-FFF2-40B4-BE49-F238E27FC236}">
                <a16:creationId xmlns:a16="http://schemas.microsoft.com/office/drawing/2014/main" id="{A33E5E27-2FE7-48A2-9717-46223E65D0A0}"/>
              </a:ext>
            </a:extLst>
          </p:cNvPr>
          <p:cNvGraphicFramePr>
            <a:graphicFrameLocks noGrp="1"/>
          </p:cNvGraphicFramePr>
          <p:nvPr>
            <p:extLst>
              <p:ext uri="{D42A27DB-BD31-4B8C-83A1-F6EECF244321}">
                <p14:modId xmlns:p14="http://schemas.microsoft.com/office/powerpoint/2010/main" val="2544815455"/>
              </p:ext>
            </p:extLst>
          </p:nvPr>
        </p:nvGraphicFramePr>
        <p:xfrm>
          <a:off x="580205" y="1756978"/>
          <a:ext cx="8288389" cy="5101022"/>
        </p:xfrm>
        <a:graphic>
          <a:graphicData uri="http://schemas.openxmlformats.org/drawingml/2006/table">
            <a:tbl>
              <a:tblPr rtl="1" firstRow="1" firstCol="1" bandRow="1"/>
              <a:tblGrid>
                <a:gridCol w="1420772">
                  <a:extLst>
                    <a:ext uri="{9D8B030D-6E8A-4147-A177-3AD203B41FA5}">
                      <a16:colId xmlns:a16="http://schemas.microsoft.com/office/drawing/2014/main" val="2148506399"/>
                    </a:ext>
                  </a:extLst>
                </a:gridCol>
                <a:gridCol w="975064">
                  <a:extLst>
                    <a:ext uri="{9D8B030D-6E8A-4147-A177-3AD203B41FA5}">
                      <a16:colId xmlns:a16="http://schemas.microsoft.com/office/drawing/2014/main" val="2757981414"/>
                    </a:ext>
                  </a:extLst>
                </a:gridCol>
                <a:gridCol w="5892553">
                  <a:extLst>
                    <a:ext uri="{9D8B030D-6E8A-4147-A177-3AD203B41FA5}">
                      <a16:colId xmlns:a16="http://schemas.microsoft.com/office/drawing/2014/main" val="766495079"/>
                    </a:ext>
                  </a:extLst>
                </a:gridCol>
              </a:tblGrid>
              <a:tr h="208767">
                <a:tc>
                  <a:txBody>
                    <a:bodyPr/>
                    <a:lstStyle/>
                    <a:p>
                      <a:pPr algn="just" rtl="1">
                        <a:lnSpc>
                          <a:spcPct val="115000"/>
                        </a:lnSpc>
                        <a:spcAft>
                          <a:spcPts val="1000"/>
                        </a:spcAft>
                      </a:pPr>
                      <a:r>
                        <a:rPr lang="ar-SA" sz="1500" b="1">
                          <a:solidFill>
                            <a:srgbClr val="000000"/>
                          </a:solidFill>
                          <a:effectLst/>
                          <a:latin typeface="Calibri" panose="020F0502020204030204" pitchFamily="34" charset="0"/>
                          <a:ea typeface="Calibri" panose="020F0502020204030204" pitchFamily="34" charset="0"/>
                          <a:cs typeface="+mj-cs"/>
                        </a:rPr>
                        <a:t>المجالات</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rtl="1">
                        <a:lnSpc>
                          <a:spcPct val="115000"/>
                        </a:lnSpc>
                        <a:spcAft>
                          <a:spcPts val="1000"/>
                        </a:spcAft>
                      </a:pPr>
                      <a:r>
                        <a:rPr lang="ar-SA" sz="1500" b="1">
                          <a:solidFill>
                            <a:srgbClr val="000000"/>
                          </a:solidFill>
                          <a:effectLst/>
                          <a:latin typeface="Calibri" panose="020F0502020204030204" pitchFamily="34" charset="0"/>
                          <a:ea typeface="Calibri" panose="020F0502020204030204" pitchFamily="34" charset="0"/>
                          <a:cs typeface="+mj-cs"/>
                        </a:rPr>
                        <a:t>الدولة </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rtl="1">
                        <a:lnSpc>
                          <a:spcPct val="115000"/>
                        </a:lnSpc>
                        <a:spcAft>
                          <a:spcPts val="1000"/>
                        </a:spcAft>
                      </a:pPr>
                      <a:r>
                        <a:rPr lang="ar-SA" sz="1500" b="1">
                          <a:solidFill>
                            <a:srgbClr val="000000"/>
                          </a:solidFill>
                          <a:effectLst/>
                          <a:latin typeface="Calibri" panose="020F0502020204030204" pitchFamily="34" charset="0"/>
                          <a:ea typeface="Calibri" panose="020F0502020204030204" pitchFamily="34" charset="0"/>
                          <a:cs typeface="+mj-cs"/>
                        </a:rPr>
                        <a:t>أبرز التحديات القائمة</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416669028"/>
                  </a:ext>
                </a:extLst>
              </a:tr>
              <a:tr h="208767">
                <a:tc rowSpan="8">
                  <a:txBody>
                    <a:bodyPr/>
                    <a:lstStyle/>
                    <a:p>
                      <a:pPr algn="justLow" rtl="1">
                        <a:lnSpc>
                          <a:spcPct val="115000"/>
                        </a:lnSpc>
                        <a:spcAft>
                          <a:spcPts val="1000"/>
                        </a:spcAft>
                      </a:pPr>
                      <a:r>
                        <a:rPr lang="ar-SA" sz="1500" dirty="0">
                          <a:solidFill>
                            <a:srgbClr val="000000"/>
                          </a:solidFill>
                          <a:effectLst/>
                          <a:latin typeface="Calibri" panose="020F0502020204030204" pitchFamily="34" charset="0"/>
                          <a:ea typeface="Calibri" panose="020F0502020204030204" pitchFamily="34" charset="0"/>
                          <a:cs typeface="+mj-cs"/>
                        </a:rPr>
                        <a:t>جمع البيانات واتساق وشمولية الإحصاءات</a:t>
                      </a:r>
                      <a:endParaRPr lang="en-US" sz="1500" dirty="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الإمارات</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500">
                          <a:solidFill>
                            <a:srgbClr val="000000"/>
                          </a:solidFill>
                          <a:effectLst/>
                          <a:latin typeface="Calibri" panose="020F0502020204030204" pitchFamily="34" charset="0"/>
                          <a:ea typeface="Calibri" panose="020F0502020204030204" pitchFamily="34" charset="0"/>
                          <a:cs typeface="+mj-cs"/>
                        </a:rPr>
                        <a:t>جودة البيانات.</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705130"/>
                  </a:ext>
                </a:extLst>
              </a:tr>
              <a:tr h="208767">
                <a:tc vMerge="1">
                  <a:txBody>
                    <a:bodyPr/>
                    <a:lstStyle/>
                    <a:p>
                      <a:endParaRPr lang="en-US"/>
                    </a:p>
                  </a:txBody>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السعودية</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500">
                          <a:solidFill>
                            <a:srgbClr val="000000"/>
                          </a:solidFill>
                          <a:effectLst/>
                          <a:latin typeface="Calibri" panose="020F0502020204030204" pitchFamily="34" charset="0"/>
                          <a:ea typeface="Calibri" panose="020F0502020204030204" pitchFamily="34" charset="0"/>
                          <a:cs typeface="+mj-cs"/>
                        </a:rPr>
                        <a:t>تحديد الغرض من التحويلات.</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7519487"/>
                  </a:ext>
                </a:extLst>
              </a:tr>
              <a:tr h="431638">
                <a:tc vMerge="1">
                  <a:txBody>
                    <a:bodyPr/>
                    <a:lstStyle/>
                    <a:p>
                      <a:endParaRPr lang="en-US"/>
                    </a:p>
                  </a:txBody>
                  <a:tcPr/>
                </a:tc>
                <a:tc>
                  <a:txBody>
                    <a:bodyPr/>
                    <a:lstStyle/>
                    <a:p>
                      <a:pPr algn="just" rtl="1">
                        <a:lnSpc>
                          <a:spcPct val="115000"/>
                        </a:lnSpc>
                        <a:spcAft>
                          <a:spcPts val="1000"/>
                        </a:spcAft>
                      </a:pPr>
                      <a:r>
                        <a:rPr lang="ar-SA" sz="1500" dirty="0">
                          <a:solidFill>
                            <a:srgbClr val="000000"/>
                          </a:solidFill>
                          <a:effectLst/>
                          <a:latin typeface="Calibri" panose="020F0502020204030204" pitchFamily="34" charset="0"/>
                          <a:ea typeface="Calibri" panose="020F0502020204030204" pitchFamily="34" charset="0"/>
                          <a:cs typeface="+mj-cs"/>
                        </a:rPr>
                        <a:t>السودان</a:t>
                      </a:r>
                      <a:endParaRPr lang="en-US" sz="1500" dirty="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buFont typeface="Symbol" panose="05050102010706020507" pitchFamily="18" charset="2"/>
                        <a:buChar char=""/>
                      </a:pPr>
                      <a:r>
                        <a:rPr lang="ar-SA" sz="1500" dirty="0">
                          <a:solidFill>
                            <a:srgbClr val="000000"/>
                          </a:solidFill>
                          <a:effectLst/>
                          <a:latin typeface="Calibri" panose="020F0502020204030204" pitchFamily="34" charset="0"/>
                          <a:ea typeface="Calibri" panose="020F0502020204030204" pitchFamily="34" charset="0"/>
                          <a:cs typeface="+mj-cs"/>
                        </a:rPr>
                        <a:t>التحويل عبر القنوات غير الرسمية.</a:t>
                      </a:r>
                      <a:endParaRPr lang="en-US" sz="1500" dirty="0">
                        <a:effectLst/>
                        <a:latin typeface="Calibri" panose="020F0502020204030204" pitchFamily="34" charset="0"/>
                        <a:ea typeface="Calibri" panose="020F0502020204030204" pitchFamily="34" charset="0"/>
                        <a:cs typeface="+mj-cs"/>
                      </a:endParaRPr>
                    </a:p>
                    <a:p>
                      <a:pPr marL="342900" lvl="0" indent="-342900" algn="just" rtl="1">
                        <a:lnSpc>
                          <a:spcPct val="115000"/>
                        </a:lnSpc>
                        <a:spcAft>
                          <a:spcPts val="1000"/>
                        </a:spcAft>
                        <a:buFont typeface="Symbol" panose="05050102010706020507" pitchFamily="18" charset="2"/>
                        <a:buChar char=""/>
                      </a:pPr>
                      <a:r>
                        <a:rPr lang="ar-SA" sz="1500" dirty="0">
                          <a:solidFill>
                            <a:srgbClr val="000000"/>
                          </a:solidFill>
                          <a:effectLst/>
                          <a:latin typeface="Calibri" panose="020F0502020204030204" pitchFamily="34" charset="0"/>
                          <a:ea typeface="Calibri" panose="020F0502020204030204" pitchFamily="34" charset="0"/>
                          <a:cs typeface="+mj-cs"/>
                        </a:rPr>
                        <a:t>تطبيق مفهوم الإقامة.</a:t>
                      </a:r>
                      <a:endParaRPr lang="en-US" sz="1500" dirty="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9421477"/>
                  </a:ext>
                </a:extLst>
              </a:tr>
              <a:tr h="293365">
                <a:tc vMerge="1">
                  <a:txBody>
                    <a:bodyPr/>
                    <a:lstStyle/>
                    <a:p>
                      <a:endParaRPr lang="en-US"/>
                    </a:p>
                  </a:txBody>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العراق</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500" dirty="0">
                          <a:solidFill>
                            <a:srgbClr val="000000"/>
                          </a:solidFill>
                          <a:effectLst/>
                          <a:latin typeface="Calibri" panose="020F0502020204030204" pitchFamily="34" charset="0"/>
                          <a:ea typeface="Calibri" panose="020F0502020204030204" pitchFamily="34" charset="0"/>
                          <a:cs typeface="+mj-cs"/>
                        </a:rPr>
                        <a:t>تطبيق نظام الإبلاغ عن المعاملات الدولية الالكتروني.</a:t>
                      </a:r>
                      <a:endParaRPr lang="en-US" sz="1500" dirty="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0297791"/>
                  </a:ext>
                </a:extLst>
              </a:tr>
              <a:tr h="685800">
                <a:tc vMerge="1">
                  <a:txBody>
                    <a:bodyPr/>
                    <a:lstStyle/>
                    <a:p>
                      <a:endParaRPr lang="en-US"/>
                    </a:p>
                  </a:txBody>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عُمان</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buFont typeface="Symbol" panose="05050102010706020507" pitchFamily="18" charset="2"/>
                        <a:buChar char=""/>
                      </a:pPr>
                      <a:r>
                        <a:rPr lang="ar-SA" sz="1500" dirty="0">
                          <a:solidFill>
                            <a:srgbClr val="000000"/>
                          </a:solidFill>
                          <a:effectLst/>
                          <a:latin typeface="Calibri" panose="020F0502020204030204" pitchFamily="34" charset="0"/>
                          <a:ea typeface="Calibri" panose="020F0502020204030204" pitchFamily="34" charset="0"/>
                          <a:cs typeface="+mj-cs"/>
                        </a:rPr>
                        <a:t>عدم توفر بيانات عن تحويلات العُمانيين العاملين بالخارج.</a:t>
                      </a:r>
                      <a:endParaRPr lang="en-US" sz="1500" dirty="0">
                        <a:effectLst/>
                        <a:latin typeface="Calibri" panose="020F0502020204030204" pitchFamily="34" charset="0"/>
                        <a:ea typeface="Calibri" panose="020F0502020204030204" pitchFamily="34" charset="0"/>
                        <a:cs typeface="+mj-cs"/>
                      </a:endParaRPr>
                    </a:p>
                    <a:p>
                      <a:pPr marL="342900" lvl="0" indent="-342900" algn="just" rtl="1">
                        <a:lnSpc>
                          <a:spcPct val="115000"/>
                        </a:lnSpc>
                        <a:spcAft>
                          <a:spcPts val="1000"/>
                        </a:spcAft>
                        <a:buFont typeface="Symbol" panose="05050102010706020507" pitchFamily="18" charset="2"/>
                        <a:buChar char=""/>
                      </a:pPr>
                      <a:r>
                        <a:rPr lang="ar-SA" sz="1500" spc="-30" dirty="0">
                          <a:solidFill>
                            <a:srgbClr val="000000"/>
                          </a:solidFill>
                          <a:effectLst/>
                          <a:latin typeface="Calibri" panose="020F0502020204030204" pitchFamily="34" charset="0"/>
                          <a:ea typeface="Calibri" panose="020F0502020204030204" pitchFamily="34" charset="0"/>
                          <a:cs typeface="+mj-cs"/>
                        </a:rPr>
                        <a:t>قصور في ذكر بعض التفاصيل المتعلقة بالتحويلات كالغرض من التحويل وإجمالي التحويلات.</a:t>
                      </a:r>
                      <a:endParaRPr lang="en-US" sz="1500" dirty="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6274643"/>
                  </a:ext>
                </a:extLst>
              </a:tr>
              <a:tr h="431638">
                <a:tc vMerge="1">
                  <a:txBody>
                    <a:bodyPr/>
                    <a:lstStyle/>
                    <a:p>
                      <a:endParaRPr lang="en-US"/>
                    </a:p>
                  </a:txBody>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فلسطين</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buFont typeface="Symbol" panose="05050102010706020507" pitchFamily="18" charset="2"/>
                        <a:buChar char=""/>
                      </a:pPr>
                      <a:r>
                        <a:rPr lang="ar-SA" sz="1500">
                          <a:solidFill>
                            <a:srgbClr val="000000"/>
                          </a:solidFill>
                          <a:effectLst/>
                          <a:latin typeface="Calibri" panose="020F0502020204030204" pitchFamily="34" charset="0"/>
                          <a:ea typeface="Calibri" panose="020F0502020204030204" pitchFamily="34" charset="0"/>
                          <a:cs typeface="+mj-cs"/>
                        </a:rPr>
                        <a:t>حساسية القضايا المالية عند أغلب الأسر.</a:t>
                      </a:r>
                      <a:endParaRPr lang="en-US" sz="1500">
                        <a:effectLst/>
                        <a:latin typeface="Calibri" panose="020F0502020204030204" pitchFamily="34" charset="0"/>
                        <a:ea typeface="Calibri" panose="020F0502020204030204" pitchFamily="34" charset="0"/>
                        <a:cs typeface="+mj-cs"/>
                      </a:endParaRPr>
                    </a:p>
                    <a:p>
                      <a:pPr marL="342900" lvl="0" indent="-342900" algn="just" rtl="1">
                        <a:lnSpc>
                          <a:spcPct val="115000"/>
                        </a:lnSpc>
                        <a:spcAft>
                          <a:spcPts val="1000"/>
                        </a:spcAft>
                        <a:buFont typeface="Symbol" panose="05050102010706020507" pitchFamily="18" charset="2"/>
                        <a:buChar char=""/>
                      </a:pPr>
                      <a:r>
                        <a:rPr lang="ar-SA" sz="1500">
                          <a:solidFill>
                            <a:srgbClr val="000000"/>
                          </a:solidFill>
                          <a:effectLst/>
                          <a:latin typeface="Calibri" panose="020F0502020204030204" pitchFamily="34" charset="0"/>
                          <a:ea typeface="Calibri" panose="020F0502020204030204" pitchFamily="34" charset="0"/>
                          <a:cs typeface="+mj-cs"/>
                        </a:rPr>
                        <a:t>جمع البيانات بواسطة العينات.</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023008"/>
                  </a:ext>
                </a:extLst>
              </a:tr>
              <a:tr h="766931">
                <a:tc vMerge="1">
                  <a:txBody>
                    <a:bodyPr/>
                    <a:lstStyle/>
                    <a:p>
                      <a:endParaRPr lang="en-US"/>
                    </a:p>
                  </a:txBody>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الكويت</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buFont typeface="Symbol" panose="05050102010706020507" pitchFamily="18" charset="2"/>
                        <a:buChar char=""/>
                      </a:pPr>
                      <a:r>
                        <a:rPr lang="ar-SA" sz="1500">
                          <a:solidFill>
                            <a:srgbClr val="000000"/>
                          </a:solidFill>
                          <a:effectLst/>
                          <a:latin typeface="Calibri" panose="020F0502020204030204" pitchFamily="34" charset="0"/>
                          <a:ea typeface="Calibri" panose="020F0502020204030204" pitchFamily="34" charset="0"/>
                          <a:cs typeface="+mj-cs"/>
                        </a:rPr>
                        <a:t>تجميع بيانات تفصيلية (الغرض من التحويل) لضمان أن البيانات المتضمنة تخص فقط التحويلات الشخصية.</a:t>
                      </a:r>
                      <a:endParaRPr lang="en-US" sz="1500">
                        <a:effectLst/>
                        <a:latin typeface="Calibri" panose="020F0502020204030204" pitchFamily="34" charset="0"/>
                        <a:ea typeface="Calibri" panose="020F0502020204030204" pitchFamily="34" charset="0"/>
                        <a:cs typeface="+mj-cs"/>
                      </a:endParaRPr>
                    </a:p>
                    <a:p>
                      <a:pPr marL="342900" lvl="0" indent="-342900" algn="just" rtl="1">
                        <a:lnSpc>
                          <a:spcPct val="115000"/>
                        </a:lnSpc>
                        <a:spcAft>
                          <a:spcPts val="1000"/>
                        </a:spcAft>
                        <a:buFont typeface="Symbol" panose="05050102010706020507" pitchFamily="18" charset="2"/>
                        <a:buChar char=""/>
                      </a:pPr>
                      <a:r>
                        <a:rPr lang="ar-SA" sz="1500">
                          <a:solidFill>
                            <a:srgbClr val="000000"/>
                          </a:solidFill>
                          <a:effectLst/>
                          <a:latin typeface="Calibri" panose="020F0502020204030204" pitchFamily="34" charset="0"/>
                          <a:ea typeface="Calibri" panose="020F0502020204030204" pitchFamily="34" charset="0"/>
                          <a:cs typeface="+mj-cs"/>
                        </a:rPr>
                        <a:t>تقدير التحويلات التي تتم من خلال قنوات غير رسمية</a:t>
                      </a:r>
                      <a:r>
                        <a:rPr lang="en-GB" sz="1500">
                          <a:solidFill>
                            <a:srgbClr val="000000"/>
                          </a:solidFill>
                          <a:effectLst/>
                          <a:latin typeface="Times New Roman" panose="02020603050405020304" pitchFamily="18" charset="0"/>
                          <a:ea typeface="Calibri" panose="020F0502020204030204" pitchFamily="34" charset="0"/>
                          <a:cs typeface="+mj-cs"/>
                        </a:rPr>
                        <a:t>.</a:t>
                      </a:r>
                      <a:endParaRPr lang="en-US" sz="150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8277062"/>
                  </a:ext>
                </a:extLst>
              </a:tr>
              <a:tr h="590371">
                <a:tc vMerge="1">
                  <a:txBody>
                    <a:bodyPr/>
                    <a:lstStyle/>
                    <a:p>
                      <a:endParaRPr lang="en-US"/>
                    </a:p>
                  </a:txBody>
                  <a:tcPr/>
                </a:tc>
                <a:tc>
                  <a:txBody>
                    <a:bodyPr/>
                    <a:lstStyle/>
                    <a:p>
                      <a:pPr algn="just" rtl="1">
                        <a:lnSpc>
                          <a:spcPct val="115000"/>
                        </a:lnSpc>
                        <a:spcAft>
                          <a:spcPts val="1000"/>
                        </a:spcAft>
                      </a:pPr>
                      <a:r>
                        <a:rPr lang="ar-SA" sz="1500" dirty="0">
                          <a:solidFill>
                            <a:srgbClr val="000000"/>
                          </a:solidFill>
                          <a:effectLst/>
                          <a:latin typeface="Calibri" panose="020F0502020204030204" pitchFamily="34" charset="0"/>
                          <a:ea typeface="Calibri" panose="020F0502020204030204" pitchFamily="34" charset="0"/>
                          <a:cs typeface="+mj-cs"/>
                        </a:rPr>
                        <a:t>لبنان</a:t>
                      </a:r>
                      <a:endParaRPr lang="en-US" sz="1500" dirty="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rtl="1">
                        <a:lnSpc>
                          <a:spcPct val="115000"/>
                        </a:lnSpc>
                        <a:buFont typeface="Symbol" panose="05050102010706020507" pitchFamily="18" charset="2"/>
                        <a:buChar char=""/>
                      </a:pPr>
                      <a:r>
                        <a:rPr lang="ar-SA" sz="1500" dirty="0">
                          <a:solidFill>
                            <a:srgbClr val="000000"/>
                          </a:solidFill>
                          <a:effectLst/>
                          <a:latin typeface="Calibri" panose="020F0502020204030204" pitchFamily="34" charset="0"/>
                          <a:ea typeface="Calibri" panose="020F0502020204030204" pitchFamily="34" charset="0"/>
                          <a:cs typeface="+mj-cs"/>
                        </a:rPr>
                        <a:t>غياب احصائيات عن عدد اللبنانيين العاملين في الخارج ونوع العمل ومدة الإقامة.</a:t>
                      </a:r>
                      <a:endParaRPr lang="en-US" sz="1500" dirty="0">
                        <a:effectLst/>
                        <a:latin typeface="Calibri" panose="020F0502020204030204" pitchFamily="34" charset="0"/>
                        <a:ea typeface="Calibri" panose="020F0502020204030204" pitchFamily="34" charset="0"/>
                        <a:cs typeface="+mj-cs"/>
                      </a:endParaRPr>
                    </a:p>
                    <a:p>
                      <a:pPr marL="342900" lvl="0" indent="-342900" algn="just" rtl="1">
                        <a:lnSpc>
                          <a:spcPct val="115000"/>
                        </a:lnSpc>
                        <a:spcAft>
                          <a:spcPts val="1000"/>
                        </a:spcAft>
                        <a:buFont typeface="Symbol" panose="05050102010706020507" pitchFamily="18" charset="2"/>
                        <a:buChar char=""/>
                      </a:pPr>
                      <a:r>
                        <a:rPr lang="ar-SA" sz="1500" dirty="0">
                          <a:solidFill>
                            <a:srgbClr val="000000"/>
                          </a:solidFill>
                          <a:effectLst/>
                          <a:latin typeface="Calibri" panose="020F0502020204030204" pitchFamily="34" charset="0"/>
                          <a:ea typeface="Calibri" panose="020F0502020204030204" pitchFamily="34" charset="0"/>
                          <a:cs typeface="+mj-cs"/>
                        </a:rPr>
                        <a:t>غياب مسوحات صادرة عن جهاز الاحصاء المركزي للتحويلات المرسلة إلى/من لبنان.</a:t>
                      </a:r>
                      <a:endParaRPr lang="en-US" sz="1500" dirty="0">
                        <a:effectLst/>
                        <a:latin typeface="Calibri" panose="020F0502020204030204" pitchFamily="34" charset="0"/>
                        <a:ea typeface="Calibri" panose="020F0502020204030204" pitchFamily="34" charset="0"/>
                        <a:cs typeface="+mj-cs"/>
                      </a:endParaRPr>
                    </a:p>
                  </a:txBody>
                  <a:tcPr marL="50257" marR="502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0813884"/>
                  </a:ext>
                </a:extLst>
              </a:tr>
              <a:tr h="440028">
                <a:tc>
                  <a:txBody>
                    <a:bodyPr/>
                    <a:lstStyle/>
                    <a:p>
                      <a:pPr algn="justLow" rtl="1">
                        <a:lnSpc>
                          <a:spcPct val="115000"/>
                        </a:lnSpc>
                        <a:spcAft>
                          <a:spcPts val="1000"/>
                        </a:spcAft>
                      </a:pP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1">
                        <a:lnSpc>
                          <a:spcPct val="115000"/>
                        </a:lnSpc>
                        <a:spcAft>
                          <a:spcPts val="1000"/>
                        </a:spcAft>
                      </a:pP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lvl="0" indent="-342900" algn="just" rtl="1">
                        <a:lnSpc>
                          <a:spcPct val="115000"/>
                        </a:lnSpc>
                        <a:buFont typeface="Symbol" panose="05050102010706020507" pitchFamily="18" charset="2"/>
                        <a:buChar char=""/>
                      </a:pP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89929828"/>
                  </a:ext>
                </a:extLst>
              </a:tr>
              <a:tr h="111921">
                <a:tc rowSpan="2">
                  <a:txBody>
                    <a:bodyPr/>
                    <a:lstStyle/>
                    <a:p>
                      <a:pPr algn="justLow" rtl="1">
                        <a:lnSpc>
                          <a:spcPct val="115000"/>
                        </a:lnSpc>
                        <a:spcAft>
                          <a:spcPts val="1000"/>
                        </a:spcAft>
                      </a:pP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1">
                        <a:lnSpc>
                          <a:spcPct val="115000"/>
                        </a:lnSpc>
                        <a:spcAft>
                          <a:spcPts val="1000"/>
                        </a:spcAft>
                      </a:pP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lvl="0" indent="-342900" algn="just" rtl="1">
                        <a:lnSpc>
                          <a:spcPct val="115000"/>
                        </a:lnSpc>
                        <a:spcAft>
                          <a:spcPts val="1000"/>
                        </a:spcAft>
                        <a:buFont typeface="Symbol" panose="05050102010706020507" pitchFamily="18" charset="2"/>
                        <a:buChar char=""/>
                      </a:pP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758502968"/>
                  </a:ext>
                </a:extLst>
              </a:tr>
              <a:tr h="111921">
                <a:tc vMerge="1">
                  <a:txBody>
                    <a:bodyPr/>
                    <a:lstStyle/>
                    <a:p>
                      <a:endParaRPr lang="en-US"/>
                    </a:p>
                  </a:txBody>
                  <a:tcPr/>
                </a:tc>
                <a:tc>
                  <a:txBody>
                    <a:bodyPr/>
                    <a:lstStyle/>
                    <a:p>
                      <a:pPr algn="just" rtl="1">
                        <a:lnSpc>
                          <a:spcPct val="115000"/>
                        </a:lnSpc>
                        <a:spcAft>
                          <a:spcPts val="1000"/>
                        </a:spcAft>
                      </a:pP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lvl="0" indent="-342900" algn="just" rtl="1">
                        <a:lnSpc>
                          <a:spcPct val="115000"/>
                        </a:lnSpc>
                        <a:spcAft>
                          <a:spcPts val="1000"/>
                        </a:spcAft>
                        <a:buFont typeface="Symbol" panose="05050102010706020507" pitchFamily="18" charset="2"/>
                        <a:buChar char=""/>
                      </a:pP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080257"/>
                  </a:ext>
                </a:extLst>
              </a:tr>
              <a:tr h="111921">
                <a:tc rowSpan="2">
                  <a:txBody>
                    <a:bodyPr/>
                    <a:lstStyle/>
                    <a:p>
                      <a:pPr algn="justLow" rtl="1">
                        <a:lnSpc>
                          <a:spcPct val="115000"/>
                        </a:lnSpc>
                        <a:spcAft>
                          <a:spcPts val="1000"/>
                        </a:spcAft>
                      </a:pP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just" rtl="1">
                        <a:lnSpc>
                          <a:spcPct val="115000"/>
                        </a:lnSpc>
                        <a:spcAft>
                          <a:spcPts val="1000"/>
                        </a:spcAft>
                      </a:pP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lvl="0" indent="-342900" algn="just" rtl="1">
                        <a:lnSpc>
                          <a:spcPct val="115000"/>
                        </a:lnSpc>
                        <a:spcAft>
                          <a:spcPts val="1000"/>
                        </a:spcAft>
                        <a:buFont typeface="Symbol" panose="05050102010706020507" pitchFamily="18" charset="2"/>
                        <a:buChar char=""/>
                      </a:pP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37581282"/>
                  </a:ext>
                </a:extLst>
              </a:tr>
              <a:tr h="166329">
                <a:tc vMerge="1">
                  <a:txBody>
                    <a:bodyPr/>
                    <a:lstStyle/>
                    <a:p>
                      <a:endParaRPr lang="en-US"/>
                    </a:p>
                  </a:txBody>
                  <a:tcPr/>
                </a:tc>
                <a:tc>
                  <a:txBody>
                    <a:bodyPr/>
                    <a:lstStyle/>
                    <a:p>
                      <a:pPr algn="just" rtl="1">
                        <a:lnSpc>
                          <a:spcPct val="115000"/>
                        </a:lnSpc>
                        <a:spcAft>
                          <a:spcPts val="1000"/>
                        </a:spcAft>
                      </a:pPr>
                      <a:endParaRPr lang="en-US" sz="80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lvl="0" indent="-342900" algn="just" rtl="1">
                        <a:lnSpc>
                          <a:spcPct val="115000"/>
                        </a:lnSpc>
                        <a:spcAft>
                          <a:spcPts val="1000"/>
                        </a:spcAft>
                        <a:buFont typeface="Symbol" panose="05050102010706020507" pitchFamily="18" charset="2"/>
                        <a:buChar char=""/>
                      </a:pPr>
                      <a:endParaRPr lang="en-US" sz="800" dirty="0">
                        <a:effectLst/>
                        <a:latin typeface="Calibri" panose="020F0502020204030204" pitchFamily="34" charset="0"/>
                        <a:ea typeface="Calibri" panose="020F0502020204030204" pitchFamily="34" charset="0"/>
                        <a:cs typeface="Arial" panose="020B0604020202020204" pitchFamily="34" charset="0"/>
                      </a:endParaRPr>
                    </a:p>
                  </a:txBody>
                  <a:tcPr marL="50257" marR="5025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84522658"/>
                  </a:ext>
                </a:extLst>
              </a:tr>
            </a:tbl>
          </a:graphicData>
        </a:graphic>
      </p:graphicFrame>
    </p:spTree>
    <p:extLst>
      <p:ext uri="{BB962C8B-B14F-4D97-AF65-F5344CB8AC3E}">
        <p14:creationId xmlns:p14="http://schemas.microsoft.com/office/powerpoint/2010/main" val="2580037195"/>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28938" cy="4724393"/>
          </a:xfrm>
        </p:spPr>
        <p:txBody>
          <a:bodyPr>
            <a:noAutofit/>
          </a:bodyPr>
          <a:lstStyle/>
          <a:p>
            <a:pPr marL="0" indent="0" algn="r" rtl="1">
              <a:buNone/>
            </a:pPr>
            <a:endParaRPr lang="en-US" sz="2400" dirty="0">
              <a:latin typeface="Times New Roman"/>
              <a:cs typeface="Times New Roman"/>
            </a:endParaRPr>
          </a:p>
          <a:p>
            <a:pPr marL="0" indent="0" algn="r" rtl="1">
              <a:lnSpc>
                <a:spcPct val="150000"/>
              </a:lnSpc>
              <a:buNone/>
            </a:pPr>
            <a:r>
              <a:rPr lang="ar-AE" sz="2400" b="1" dirty="0">
                <a:latin typeface="Times New Roman"/>
                <a:cs typeface="Times New Roman"/>
              </a:rPr>
              <a:t>أولاً: لإطار العام لإعداد ونشر إحصاءات تحويلات العاملين في الدول العربية</a:t>
            </a:r>
          </a:p>
          <a:p>
            <a:pPr marL="0" indent="0" algn="r" rtl="1">
              <a:lnSpc>
                <a:spcPct val="150000"/>
              </a:lnSpc>
              <a:buNone/>
            </a:pPr>
            <a:r>
              <a:rPr lang="ar-EG" sz="2400" b="1" dirty="0">
                <a:latin typeface="Times New Roman"/>
                <a:cs typeface="Times New Roman"/>
              </a:rPr>
              <a:t>ثانيا</a:t>
            </a:r>
            <a:r>
              <a:rPr lang="ar-AE" sz="2400" b="1" dirty="0">
                <a:latin typeface="Times New Roman"/>
                <a:cs typeface="Times New Roman"/>
              </a:rPr>
              <a:t>ً</a:t>
            </a:r>
            <a:r>
              <a:rPr lang="ar-EG" sz="2400" b="1" dirty="0">
                <a:latin typeface="Times New Roman"/>
                <a:cs typeface="Times New Roman"/>
              </a:rPr>
              <a:t>: الجهة المسؤولة ومصادر البيانات والآلية المتبعة للتنسيق مع الجهات المعنية	</a:t>
            </a:r>
            <a:endParaRPr lang="ar-AE" sz="2400" b="1" dirty="0">
              <a:latin typeface="Times New Roman"/>
              <a:cs typeface="Times New Roman"/>
            </a:endParaRPr>
          </a:p>
          <a:p>
            <a:pPr marL="0" indent="0" algn="r" rtl="1">
              <a:lnSpc>
                <a:spcPct val="150000"/>
              </a:lnSpc>
              <a:buNone/>
            </a:pPr>
            <a:r>
              <a:rPr lang="ar-EG" sz="2400" b="1" dirty="0">
                <a:latin typeface="Times New Roman"/>
                <a:cs typeface="Times New Roman"/>
              </a:rPr>
              <a:t>ثالثاً: الشمولية	</a:t>
            </a:r>
            <a:endParaRPr lang="ar-AE" sz="2400" b="1" dirty="0">
              <a:latin typeface="Times New Roman"/>
              <a:cs typeface="Times New Roman"/>
            </a:endParaRPr>
          </a:p>
          <a:p>
            <a:pPr marL="0" indent="0" algn="r" rtl="1">
              <a:lnSpc>
                <a:spcPct val="150000"/>
              </a:lnSpc>
              <a:buNone/>
            </a:pPr>
            <a:r>
              <a:rPr lang="ar-EG" sz="2400" b="1" dirty="0">
                <a:latin typeface="Times New Roman"/>
                <a:cs typeface="Times New Roman"/>
              </a:rPr>
              <a:t>رابعاً: تقييم حجم التحويلات عبر القنوات غير الرسم</a:t>
            </a:r>
            <a:r>
              <a:rPr lang="ar-AE" sz="2400" b="1" dirty="0">
                <a:latin typeface="Times New Roman"/>
                <a:cs typeface="Times New Roman"/>
              </a:rPr>
              <a:t>ية</a:t>
            </a:r>
          </a:p>
          <a:p>
            <a:pPr marL="0" indent="0" algn="r" rtl="1">
              <a:lnSpc>
                <a:spcPct val="150000"/>
              </a:lnSpc>
              <a:buNone/>
            </a:pPr>
            <a:r>
              <a:rPr lang="ar-AE" sz="2400" b="1" dirty="0">
                <a:latin typeface="Times New Roman"/>
                <a:cs typeface="Times New Roman"/>
              </a:rPr>
              <a:t>خامساً: أبرز التحديات القائمة</a:t>
            </a:r>
          </a:p>
          <a:p>
            <a:pPr marL="0" indent="0" algn="r" rtl="1">
              <a:lnSpc>
                <a:spcPct val="150000"/>
              </a:lnSpc>
              <a:buNone/>
            </a:pPr>
            <a:r>
              <a:rPr lang="ar-AE" sz="2400" b="1" dirty="0">
                <a:latin typeface="Times New Roman"/>
                <a:cs typeface="Times New Roman"/>
              </a:rPr>
              <a:t>سادساً: جهود تطوير إحصاءات تحويلات العاملين</a:t>
            </a:r>
            <a:endParaRPr lang="ar-EG" sz="2400" b="1" dirty="0">
              <a:latin typeface="Times New Roman"/>
              <a:cs typeface="Times New Roman"/>
            </a:endParaRPr>
          </a:p>
        </p:txBody>
      </p:sp>
      <p:sp>
        <p:nvSpPr>
          <p:cNvPr id="4" name="Footer Placeholder 3">
            <a:extLst>
              <a:ext uri="{FF2B5EF4-FFF2-40B4-BE49-F238E27FC236}">
                <a16:creationId xmlns:a16="http://schemas.microsoft.com/office/drawing/2014/main" id="{724D6C12-6986-4B34-B9AB-8CF02639C0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F583922-96F2-4031-B2B4-9228BD454C48}"/>
              </a:ext>
            </a:extLst>
          </p:cNvPr>
          <p:cNvSpPr>
            <a:spLocks noGrp="1"/>
          </p:cNvSpPr>
          <p:nvPr>
            <p:ph type="sldNum" sz="quarter" idx="12"/>
          </p:nvPr>
        </p:nvSpPr>
        <p:spPr/>
        <p:txBody>
          <a:bodyPr/>
          <a:lstStyle/>
          <a:p>
            <a:fld id="{DDA2629D-55A8-4E49-B80C-159C399841EF}" type="slidenum">
              <a:rPr lang="en-US" sz="2000" smtClean="0">
                <a:solidFill>
                  <a:schemeClr val="tx1"/>
                </a:solidFill>
                <a:latin typeface="Times New Roman" panose="02020603050405020304" pitchFamily="18" charset="0"/>
                <a:cs typeface="Times New Roman" panose="02020603050405020304" pitchFamily="18" charset="0"/>
              </a:rPr>
              <a:pPr/>
              <a:t>2</a:t>
            </a:fld>
            <a:endParaRPr lang="en-US" sz="2000" dirty="0">
              <a:solidFill>
                <a:schemeClr val="tx1"/>
              </a:solidFill>
              <a:latin typeface="Times New Roman" panose="02020603050405020304" pitchFamily="18" charset="0"/>
              <a:cs typeface="Times New Roman" panose="02020603050405020304" pitchFamily="18" charset="0"/>
            </a:endParaRPr>
          </a:p>
        </p:txBody>
      </p:sp>
      <p:sp>
        <p:nvSpPr>
          <p:cNvPr id="6" name="Title 1"/>
          <p:cNvSpPr txBox="1">
            <a:spLocks/>
          </p:cNvSpPr>
          <p:nvPr/>
        </p:nvSpPr>
        <p:spPr>
          <a:xfrm>
            <a:off x="458707" y="2133600"/>
            <a:ext cx="8088245" cy="1225021"/>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endParaRPr lang="en-US" sz="2400" dirty="0">
              <a:solidFill>
                <a:srgbClr val="D99931"/>
              </a:solidFill>
              <a:latin typeface="Myriad Pro Light"/>
            </a:endParaRPr>
          </a:p>
        </p:txBody>
      </p:sp>
      <p:cxnSp>
        <p:nvCxnSpPr>
          <p:cNvPr id="23" name="Straight Connector 22"/>
          <p:cNvCxnSpPr>
            <a:cxnSpLocks/>
          </p:cNvCxnSpPr>
          <p:nvPr/>
        </p:nvCxnSpPr>
        <p:spPr>
          <a:xfrm>
            <a:off x="0" y="685800"/>
            <a:ext cx="65532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2" name="Rectangle 1">
            <a:extLst>
              <a:ext uri="{FF2B5EF4-FFF2-40B4-BE49-F238E27FC236}">
                <a16:creationId xmlns:a16="http://schemas.microsoft.com/office/drawing/2014/main" id="{1A27401D-53E8-4A18-84E2-FF0B3FD5C6BA}"/>
              </a:ext>
            </a:extLst>
          </p:cNvPr>
          <p:cNvSpPr/>
          <p:nvPr/>
        </p:nvSpPr>
        <p:spPr>
          <a:xfrm>
            <a:off x="6705600" y="412996"/>
            <a:ext cx="1388522" cy="461665"/>
          </a:xfrm>
          <a:prstGeom prst="rect">
            <a:avLst/>
          </a:prstGeom>
        </p:spPr>
        <p:txBody>
          <a:bodyPr wrap="none">
            <a:spAutoFit/>
          </a:bodyPr>
          <a:lstStyle/>
          <a:p>
            <a:pPr algn="r" rtl="1"/>
            <a:r>
              <a:rPr lang="ar-AE" sz="2400" b="1" dirty="0">
                <a:solidFill>
                  <a:srgbClr val="002060"/>
                </a:solidFill>
                <a:latin typeface="Times New Roman"/>
                <a:cs typeface="Times New Roman"/>
              </a:rPr>
              <a:t>نقاط العرض</a:t>
            </a:r>
            <a:endParaRPr lang="ar-LB" sz="2400" b="1" dirty="0">
              <a:solidFill>
                <a:srgbClr val="002060"/>
              </a:solidFill>
              <a:latin typeface="Times New Roman"/>
              <a:cs typeface="Times New Roman"/>
            </a:endParaRPr>
          </a:p>
        </p:txBody>
      </p:sp>
      <p:cxnSp>
        <p:nvCxnSpPr>
          <p:cNvPr id="9" name="Straight Connector 8">
            <a:extLst>
              <a:ext uri="{FF2B5EF4-FFF2-40B4-BE49-F238E27FC236}">
                <a16:creationId xmlns:a16="http://schemas.microsoft.com/office/drawing/2014/main" id="{C81D0CC5-86FE-4042-A0EF-EA4A697897D1}"/>
              </a:ext>
            </a:extLst>
          </p:cNvPr>
          <p:cNvCxnSpPr>
            <a:cxnSpLocks/>
          </p:cNvCxnSpPr>
          <p:nvPr/>
        </p:nvCxnSpPr>
        <p:spPr>
          <a:xfrm>
            <a:off x="8229600" y="685800"/>
            <a:ext cx="9144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48961998"/>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20</a:t>
            </a:fld>
            <a:endParaRPr lang="en-US" dirty="0"/>
          </a:p>
        </p:txBody>
      </p:sp>
      <p:cxnSp>
        <p:nvCxnSpPr>
          <p:cNvPr id="12" name="Straight Connector 11"/>
          <p:cNvCxnSpPr>
            <a:cxnSpLocks/>
          </p:cNvCxnSpPr>
          <p:nvPr/>
        </p:nvCxnSpPr>
        <p:spPr>
          <a:xfrm>
            <a:off x="152400" y="685800"/>
            <a:ext cx="4876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p:cNvCxnSpPr>
          <p:nvPr/>
        </p:nvCxnSpPr>
        <p:spPr>
          <a:xfrm>
            <a:off x="8077200" y="685800"/>
            <a:ext cx="1066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1" name="Title 1">
            <a:extLst>
              <a:ext uri="{FF2B5EF4-FFF2-40B4-BE49-F238E27FC236}">
                <a16:creationId xmlns:a16="http://schemas.microsoft.com/office/drawing/2014/main" id="{9844900C-2FBC-47BE-85C8-1B464F4C6054}"/>
              </a:ext>
            </a:extLst>
          </p:cNvPr>
          <p:cNvSpPr>
            <a:spLocks noGrp="1"/>
          </p:cNvSpPr>
          <p:nvPr>
            <p:ph type="title"/>
          </p:nvPr>
        </p:nvSpPr>
        <p:spPr>
          <a:xfrm>
            <a:off x="4782669" y="444865"/>
            <a:ext cx="3558819" cy="481869"/>
          </a:xfrm>
        </p:spPr>
        <p:txBody>
          <a:bodyPr>
            <a:noAutofit/>
          </a:bodyPr>
          <a:lstStyle/>
          <a:p>
            <a:pPr rtl="1"/>
            <a:r>
              <a:rPr lang="ar-LB" sz="2000" b="1" dirty="0">
                <a:solidFill>
                  <a:srgbClr val="D99931"/>
                </a:solidFill>
                <a:latin typeface="Times New Roman"/>
              </a:rPr>
              <a:t>خامساً: أبرز التحديات القائمة</a:t>
            </a:r>
            <a:r>
              <a:rPr lang="ar-AE" sz="2000" b="1" dirty="0">
                <a:solidFill>
                  <a:srgbClr val="D99931"/>
                </a:solidFill>
                <a:latin typeface="Times New Roman"/>
              </a:rPr>
              <a:t> (تابع)</a:t>
            </a:r>
            <a:endParaRPr lang="ar-LB" sz="2000" b="1" dirty="0">
              <a:solidFill>
                <a:srgbClr val="D99931"/>
              </a:solidFill>
              <a:latin typeface="Times New Roman"/>
            </a:endParaRPr>
          </a:p>
        </p:txBody>
      </p:sp>
      <p:graphicFrame>
        <p:nvGraphicFramePr>
          <p:cNvPr id="6" name="Table 5">
            <a:extLst>
              <a:ext uri="{FF2B5EF4-FFF2-40B4-BE49-F238E27FC236}">
                <a16:creationId xmlns:a16="http://schemas.microsoft.com/office/drawing/2014/main" id="{F2CB0BEC-B9F6-4F59-AF50-D1C6FE13C38F}"/>
              </a:ext>
            </a:extLst>
          </p:cNvPr>
          <p:cNvGraphicFramePr>
            <a:graphicFrameLocks noGrp="1"/>
          </p:cNvGraphicFramePr>
          <p:nvPr>
            <p:extLst>
              <p:ext uri="{D42A27DB-BD31-4B8C-83A1-F6EECF244321}">
                <p14:modId xmlns:p14="http://schemas.microsoft.com/office/powerpoint/2010/main" val="1485434787"/>
              </p:ext>
            </p:extLst>
          </p:nvPr>
        </p:nvGraphicFramePr>
        <p:xfrm>
          <a:off x="820269" y="1167669"/>
          <a:ext cx="7924799" cy="3251931"/>
        </p:xfrm>
        <a:graphic>
          <a:graphicData uri="http://schemas.openxmlformats.org/drawingml/2006/table">
            <a:tbl>
              <a:tblPr rtl="1" firstRow="1" firstCol="1" bandRow="1"/>
              <a:tblGrid>
                <a:gridCol w="1442621">
                  <a:extLst>
                    <a:ext uri="{9D8B030D-6E8A-4147-A177-3AD203B41FA5}">
                      <a16:colId xmlns:a16="http://schemas.microsoft.com/office/drawing/2014/main" val="2515279399"/>
                    </a:ext>
                  </a:extLst>
                </a:gridCol>
                <a:gridCol w="694810">
                  <a:extLst>
                    <a:ext uri="{9D8B030D-6E8A-4147-A177-3AD203B41FA5}">
                      <a16:colId xmlns:a16="http://schemas.microsoft.com/office/drawing/2014/main" val="1599020503"/>
                    </a:ext>
                  </a:extLst>
                </a:gridCol>
                <a:gridCol w="5787368">
                  <a:extLst>
                    <a:ext uri="{9D8B030D-6E8A-4147-A177-3AD203B41FA5}">
                      <a16:colId xmlns:a16="http://schemas.microsoft.com/office/drawing/2014/main" val="4130830647"/>
                    </a:ext>
                  </a:extLst>
                </a:gridCol>
              </a:tblGrid>
              <a:tr h="255927">
                <a:tc>
                  <a:txBody>
                    <a:bodyPr/>
                    <a:lstStyle/>
                    <a:p>
                      <a:pPr algn="just" rtl="1">
                        <a:lnSpc>
                          <a:spcPct val="115000"/>
                        </a:lnSpc>
                        <a:spcAft>
                          <a:spcPts val="1000"/>
                        </a:spcAft>
                      </a:pPr>
                      <a:r>
                        <a:rPr lang="ar-SA" sz="1500" b="1">
                          <a:solidFill>
                            <a:srgbClr val="000000"/>
                          </a:solidFill>
                          <a:effectLst/>
                          <a:latin typeface="Calibri" panose="020F0502020204030204" pitchFamily="34" charset="0"/>
                          <a:ea typeface="Calibri" panose="020F0502020204030204" pitchFamily="34" charset="0"/>
                          <a:cs typeface="+mj-cs"/>
                        </a:rPr>
                        <a:t>المجالات</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rtl="1">
                        <a:lnSpc>
                          <a:spcPct val="115000"/>
                        </a:lnSpc>
                        <a:spcAft>
                          <a:spcPts val="1000"/>
                        </a:spcAft>
                      </a:pPr>
                      <a:r>
                        <a:rPr lang="ar-SA" sz="1500" b="1">
                          <a:solidFill>
                            <a:srgbClr val="000000"/>
                          </a:solidFill>
                          <a:effectLst/>
                          <a:latin typeface="Calibri" panose="020F0502020204030204" pitchFamily="34" charset="0"/>
                          <a:ea typeface="Calibri" panose="020F0502020204030204" pitchFamily="34" charset="0"/>
                          <a:cs typeface="+mj-cs"/>
                        </a:rPr>
                        <a:t>الدولة </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rtl="1">
                        <a:lnSpc>
                          <a:spcPct val="115000"/>
                        </a:lnSpc>
                        <a:spcAft>
                          <a:spcPts val="1000"/>
                        </a:spcAft>
                      </a:pPr>
                      <a:r>
                        <a:rPr lang="ar-SA" sz="1500" b="1" dirty="0">
                          <a:solidFill>
                            <a:srgbClr val="000000"/>
                          </a:solidFill>
                          <a:effectLst/>
                          <a:latin typeface="Calibri" panose="020F0502020204030204" pitchFamily="34" charset="0"/>
                          <a:ea typeface="Calibri" panose="020F0502020204030204" pitchFamily="34" charset="0"/>
                          <a:cs typeface="+mj-cs"/>
                        </a:rPr>
                        <a:t>أبرز التحديات القائمة</a:t>
                      </a:r>
                      <a:endParaRPr lang="en-US" sz="15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477263332"/>
                  </a:ext>
                </a:extLst>
              </a:tr>
              <a:tr h="1662458">
                <a:tc>
                  <a:txBody>
                    <a:bodyPr/>
                    <a:lstStyle/>
                    <a:p>
                      <a:pPr algn="justLow"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تبني المنهجيات الدولية</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الكويت</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buFont typeface="Symbol" panose="05050102010706020507" pitchFamily="18" charset="2"/>
                        <a:buChar char=""/>
                      </a:pPr>
                      <a:r>
                        <a:rPr lang="ar-SA" sz="1500" dirty="0">
                          <a:solidFill>
                            <a:srgbClr val="000000"/>
                          </a:solidFill>
                          <a:effectLst/>
                          <a:latin typeface="Calibri" panose="020F0502020204030204" pitchFamily="34" charset="0"/>
                          <a:ea typeface="Calibri" panose="020F0502020204030204" pitchFamily="34" charset="0"/>
                          <a:cs typeface="+mj-cs"/>
                        </a:rPr>
                        <a:t>ضمان إضافة التحويلات التي تتم من خلال كويتيين لحساب العاملين الوافدين لديهم مثل العمالة المنزلية، أو استبعاد التحويلات التي تتم من خلال وافدين لحساب كويتيين في الخارج.</a:t>
                      </a:r>
                      <a:endParaRPr lang="en-US" sz="1500" dirty="0">
                        <a:effectLst/>
                        <a:latin typeface="Calibri" panose="020F0502020204030204" pitchFamily="34" charset="0"/>
                        <a:ea typeface="Calibri" panose="020F0502020204030204" pitchFamily="34" charset="0"/>
                        <a:cs typeface="+mj-cs"/>
                      </a:endParaRPr>
                    </a:p>
                    <a:p>
                      <a:pPr marL="342900" lvl="0" indent="-342900" algn="just" rtl="1">
                        <a:lnSpc>
                          <a:spcPct val="115000"/>
                        </a:lnSpc>
                        <a:spcAft>
                          <a:spcPts val="1000"/>
                        </a:spcAft>
                        <a:buFont typeface="Symbol" panose="05050102010706020507" pitchFamily="18" charset="2"/>
                        <a:buChar char=""/>
                      </a:pPr>
                      <a:r>
                        <a:rPr lang="ar-SA" sz="1500" spc="-30" dirty="0">
                          <a:solidFill>
                            <a:srgbClr val="000000"/>
                          </a:solidFill>
                          <a:effectLst/>
                          <a:latin typeface="Calibri" panose="020F0502020204030204" pitchFamily="34" charset="0"/>
                          <a:ea typeface="Calibri" panose="020F0502020204030204" pitchFamily="34" charset="0"/>
                          <a:cs typeface="+mj-cs"/>
                        </a:rPr>
                        <a:t>تصنيف التحويل بحسب الغرض منه في ميزان المدفوعات المناسب (مثل التحويلات لغرض الاستثمار المباشر (حساب الاستثمار المباشر) أو تحويلات بغرض التعليم أو السياحة (حساب السفر).</a:t>
                      </a:r>
                      <a:endParaRPr lang="en-US" sz="15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9635658"/>
                  </a:ext>
                </a:extLst>
              </a:tr>
              <a:tr h="255927">
                <a:tc rowSpan="2">
                  <a:txBody>
                    <a:bodyPr/>
                    <a:lstStyle/>
                    <a:p>
                      <a:pPr algn="justLow"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إعداد ونشر الإحصاءات </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السودان</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500" dirty="0">
                          <a:solidFill>
                            <a:srgbClr val="000000"/>
                          </a:solidFill>
                          <a:effectLst/>
                          <a:latin typeface="Calibri" panose="020F0502020204030204" pitchFamily="34" charset="0"/>
                          <a:ea typeface="Calibri" panose="020F0502020204030204" pitchFamily="34" charset="0"/>
                          <a:cs typeface="+mj-cs"/>
                        </a:rPr>
                        <a:t>تأخر استلام بعض البيانات. </a:t>
                      </a:r>
                      <a:endParaRPr lang="en-US" sz="15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4794998"/>
                  </a:ext>
                </a:extLst>
              </a:tr>
              <a:tr h="353673">
                <a:tc vMerge="1">
                  <a:txBody>
                    <a:bodyPr/>
                    <a:lstStyle/>
                    <a:p>
                      <a:endParaRPr lang="en-US"/>
                    </a:p>
                  </a:txBody>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فلسطين</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500">
                          <a:solidFill>
                            <a:srgbClr val="000000"/>
                          </a:solidFill>
                          <a:effectLst/>
                          <a:latin typeface="Calibri" panose="020F0502020204030204" pitchFamily="34" charset="0"/>
                          <a:ea typeface="Calibri" panose="020F0502020204030204" pitchFamily="34" charset="0"/>
                          <a:cs typeface="+mj-cs"/>
                        </a:rPr>
                        <a:t>النشر يتم على مستوى ميزان المدفوعات.</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7085356"/>
                  </a:ext>
                </a:extLst>
              </a:tr>
              <a:tr h="304800">
                <a:tc rowSpan="2">
                  <a:txBody>
                    <a:bodyPr/>
                    <a:lstStyle/>
                    <a:p>
                      <a:pPr algn="justLow"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تدقيق </a:t>
                      </a:r>
                      <a:r>
                        <a:rPr lang="ar-AE" sz="1500">
                          <a:solidFill>
                            <a:srgbClr val="000000"/>
                          </a:solidFill>
                          <a:effectLst/>
                          <a:latin typeface="Calibri" panose="020F0502020204030204" pitchFamily="34" charset="0"/>
                          <a:ea typeface="Calibri" panose="020F0502020204030204" pitchFamily="34" charset="0"/>
                          <a:cs typeface="+mj-cs"/>
                        </a:rPr>
                        <a:t>وتعزيز</a:t>
                      </a:r>
                      <a:r>
                        <a:rPr lang="ar-SA" sz="1500">
                          <a:solidFill>
                            <a:srgbClr val="000000"/>
                          </a:solidFill>
                          <a:effectLst/>
                          <a:latin typeface="Calibri" panose="020F0502020204030204" pitchFamily="34" charset="0"/>
                          <a:ea typeface="Calibri" panose="020F0502020204030204" pitchFamily="34" charset="0"/>
                          <a:cs typeface="+mj-cs"/>
                        </a:rPr>
                        <a:t> جودة الإحصاءات</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السودان</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500">
                          <a:solidFill>
                            <a:srgbClr val="000000"/>
                          </a:solidFill>
                          <a:effectLst/>
                          <a:latin typeface="Calibri" panose="020F0502020204030204" pitchFamily="34" charset="0"/>
                          <a:ea typeface="Calibri" panose="020F0502020204030204" pitchFamily="34" charset="0"/>
                          <a:cs typeface="+mj-cs"/>
                        </a:rPr>
                        <a:t>ضعف الاهتمام من قبل معدي البيانات المصدرية. </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3026150"/>
                  </a:ext>
                </a:extLst>
              </a:tr>
              <a:tr h="419146">
                <a:tc vMerge="1">
                  <a:txBody>
                    <a:bodyPr/>
                    <a:lstStyle/>
                    <a:p>
                      <a:endParaRPr lang="en-US"/>
                    </a:p>
                  </a:txBody>
                  <a:tcPr/>
                </a:tc>
                <a:tc>
                  <a:txBody>
                    <a:bodyPr/>
                    <a:lstStyle/>
                    <a:p>
                      <a:pPr algn="just" rtl="1">
                        <a:lnSpc>
                          <a:spcPct val="115000"/>
                        </a:lnSpc>
                        <a:spcAft>
                          <a:spcPts val="1000"/>
                        </a:spcAft>
                      </a:pPr>
                      <a:r>
                        <a:rPr lang="ar-SA" sz="1500">
                          <a:solidFill>
                            <a:srgbClr val="000000"/>
                          </a:solidFill>
                          <a:effectLst/>
                          <a:latin typeface="Calibri" panose="020F0502020204030204" pitchFamily="34" charset="0"/>
                          <a:ea typeface="Calibri" panose="020F0502020204030204" pitchFamily="34" charset="0"/>
                          <a:cs typeface="+mj-cs"/>
                        </a:rPr>
                        <a:t>عُمان</a:t>
                      </a:r>
                      <a:endParaRPr lang="en-US" sz="15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500" dirty="0">
                          <a:solidFill>
                            <a:srgbClr val="000000"/>
                          </a:solidFill>
                          <a:effectLst/>
                          <a:latin typeface="Calibri" panose="020F0502020204030204" pitchFamily="34" charset="0"/>
                          <a:ea typeface="Calibri" panose="020F0502020204030204" pitchFamily="34" charset="0"/>
                          <a:cs typeface="+mj-cs"/>
                        </a:rPr>
                        <a:t>عدم توفر مصادر رسمية أخرى لمقارنة وتدقيق البيانات.</a:t>
                      </a:r>
                      <a:endParaRPr lang="en-US" sz="15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0337136"/>
                  </a:ext>
                </a:extLst>
              </a:tr>
            </a:tbl>
          </a:graphicData>
        </a:graphic>
      </p:graphicFrame>
      <p:sp>
        <p:nvSpPr>
          <p:cNvPr id="13" name="TextBox 12">
            <a:extLst>
              <a:ext uri="{FF2B5EF4-FFF2-40B4-BE49-F238E27FC236}">
                <a16:creationId xmlns:a16="http://schemas.microsoft.com/office/drawing/2014/main" id="{4CC095A1-48E0-473C-A1A6-26DD654074BD}"/>
              </a:ext>
            </a:extLst>
          </p:cNvPr>
          <p:cNvSpPr txBox="1"/>
          <p:nvPr/>
        </p:nvSpPr>
        <p:spPr>
          <a:xfrm>
            <a:off x="820269" y="4495800"/>
            <a:ext cx="8323731" cy="469359"/>
          </a:xfrm>
          <a:prstGeom prst="rect">
            <a:avLst/>
          </a:prstGeom>
          <a:noFill/>
        </p:spPr>
        <p:txBody>
          <a:bodyPr wrap="square">
            <a:spAutoFit/>
          </a:bodyPr>
          <a:lstStyle/>
          <a:p>
            <a:pPr marL="359410" marR="400050" algn="just" rtl="1">
              <a:lnSpc>
                <a:spcPct val="115000"/>
              </a:lnSpc>
              <a:spcAft>
                <a:spcPts val="1000"/>
              </a:spcAft>
            </a:pPr>
            <a:r>
              <a:rPr lang="ar-S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المصدر: صندوق النقد العربي (2022). "استبيان إحصاءات تحويلات العاملين بالخارج في الدول العربية"، دراسات الاجتماع التاسع لمبادرة الإحصاءات العربية (عربستات)، نوفمبر.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74377589"/>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7800" y="1752600"/>
            <a:ext cx="6705600" cy="2133600"/>
          </a:xfrm>
        </p:spPr>
        <p:txBody>
          <a:bodyPr>
            <a:noAutofit/>
          </a:bodyPr>
          <a:lstStyle/>
          <a:p>
            <a:pPr marL="0" indent="0" algn="just" rtl="1">
              <a:buNone/>
            </a:pPr>
            <a:endParaRPr lang="en-US" sz="2400" dirty="0">
              <a:latin typeface="Times New Roman"/>
              <a:cs typeface="Times New Roman"/>
            </a:endParaRPr>
          </a:p>
          <a:p>
            <a:pPr marL="0" indent="0" algn="just" rtl="1">
              <a:lnSpc>
                <a:spcPct val="200000"/>
              </a:lnSpc>
              <a:buNone/>
            </a:pPr>
            <a:r>
              <a:rPr lang="ar-EG" b="1" dirty="0">
                <a:latin typeface="Times New Roman"/>
                <a:cs typeface="Times New Roman"/>
              </a:rPr>
              <a:t>سادساً: جهود تطوير إحصاءات تحويلات العاملين</a:t>
            </a:r>
          </a:p>
        </p:txBody>
      </p:sp>
      <p:sp>
        <p:nvSpPr>
          <p:cNvPr id="4" name="Footer Placeholder 3">
            <a:extLst>
              <a:ext uri="{FF2B5EF4-FFF2-40B4-BE49-F238E27FC236}">
                <a16:creationId xmlns:a16="http://schemas.microsoft.com/office/drawing/2014/main" id="{724D6C12-6986-4B34-B9AB-8CF02639C0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F583922-96F2-4031-B2B4-9228BD454C48}"/>
              </a:ext>
            </a:extLst>
          </p:cNvPr>
          <p:cNvSpPr>
            <a:spLocks noGrp="1"/>
          </p:cNvSpPr>
          <p:nvPr>
            <p:ph type="sldNum" sz="quarter" idx="12"/>
          </p:nvPr>
        </p:nvSpPr>
        <p:spPr/>
        <p:txBody>
          <a:bodyPr/>
          <a:lstStyle/>
          <a:p>
            <a:fld id="{DDA2629D-55A8-4E49-B80C-159C399841EF}" type="slidenum">
              <a:rPr lang="en-US" sz="2000" smtClean="0">
                <a:solidFill>
                  <a:schemeClr val="tx1"/>
                </a:solidFill>
              </a:rPr>
              <a:pPr/>
              <a:t>21</a:t>
            </a:fld>
            <a:endParaRPr lang="en-US" sz="2000" dirty="0">
              <a:solidFill>
                <a:schemeClr val="tx1"/>
              </a:solidFill>
            </a:endParaRPr>
          </a:p>
        </p:txBody>
      </p:sp>
    </p:spTree>
    <p:extLst>
      <p:ext uri="{BB962C8B-B14F-4D97-AF65-F5344CB8AC3E}">
        <p14:creationId xmlns:p14="http://schemas.microsoft.com/office/powerpoint/2010/main" val="2444873351"/>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86200" y="444865"/>
            <a:ext cx="4397019" cy="481869"/>
          </a:xfrm>
        </p:spPr>
        <p:txBody>
          <a:bodyPr>
            <a:noAutofit/>
          </a:bodyPr>
          <a:lstStyle/>
          <a:p>
            <a:r>
              <a:rPr lang="ar-LB" sz="2000" b="1" dirty="0">
                <a:solidFill>
                  <a:srgbClr val="D99931"/>
                </a:solidFill>
                <a:latin typeface="Times New Roman"/>
              </a:rPr>
              <a:t>سادساً: جهود تطوير إحصاءات تحويلات العاملين</a:t>
            </a: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22</a:t>
            </a:fld>
            <a:endParaRPr lang="en-US" dirty="0"/>
          </a:p>
        </p:txBody>
      </p:sp>
      <p:cxnSp>
        <p:nvCxnSpPr>
          <p:cNvPr id="12" name="Straight Connector 11"/>
          <p:cNvCxnSpPr>
            <a:cxnSpLocks/>
            <a:endCxn id="2" idx="1"/>
          </p:cNvCxnSpPr>
          <p:nvPr/>
        </p:nvCxnSpPr>
        <p:spPr>
          <a:xfrm>
            <a:off x="152400" y="685800"/>
            <a:ext cx="3733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319613" y="685800"/>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EE75944E-0485-4CC6-8DB3-6093CB2AB557}"/>
              </a:ext>
            </a:extLst>
          </p:cNvPr>
          <p:cNvSpPr txBox="1"/>
          <p:nvPr/>
        </p:nvSpPr>
        <p:spPr>
          <a:xfrm>
            <a:off x="533400" y="1167669"/>
            <a:ext cx="8382000" cy="369332"/>
          </a:xfrm>
          <a:prstGeom prst="rect">
            <a:avLst/>
          </a:prstGeom>
          <a:noFill/>
        </p:spPr>
        <p:txBody>
          <a:bodyPr wrap="square">
            <a:spAutoFit/>
          </a:bodyPr>
          <a:lstStyle/>
          <a:p>
            <a:pPr algn="r" rtl="1"/>
            <a:r>
              <a:rPr lang="ar-AE" dirty="0">
                <a:cs typeface="+mj-cs"/>
              </a:rPr>
              <a:t>لمواجهة التحديات القائمة، بذلت الدول العربية جهوداً لتطوير إحصاءات تحويلات العاملين. تمثلت أبرزها كما يلي:</a:t>
            </a:r>
            <a:endParaRPr lang="en-US" dirty="0">
              <a:cs typeface="+mj-cs"/>
            </a:endParaRPr>
          </a:p>
        </p:txBody>
      </p:sp>
      <p:graphicFrame>
        <p:nvGraphicFramePr>
          <p:cNvPr id="11" name="Table 10">
            <a:extLst>
              <a:ext uri="{FF2B5EF4-FFF2-40B4-BE49-F238E27FC236}">
                <a16:creationId xmlns:a16="http://schemas.microsoft.com/office/drawing/2014/main" id="{64D1873B-97D5-4A02-9891-5C58BFE9BF2C}"/>
              </a:ext>
            </a:extLst>
          </p:cNvPr>
          <p:cNvGraphicFramePr>
            <a:graphicFrameLocks noGrp="1"/>
          </p:cNvGraphicFramePr>
          <p:nvPr>
            <p:extLst>
              <p:ext uri="{D42A27DB-BD31-4B8C-83A1-F6EECF244321}">
                <p14:modId xmlns:p14="http://schemas.microsoft.com/office/powerpoint/2010/main" val="2806990777"/>
              </p:ext>
            </p:extLst>
          </p:nvPr>
        </p:nvGraphicFramePr>
        <p:xfrm>
          <a:off x="813400" y="1726947"/>
          <a:ext cx="7822000" cy="4095025"/>
        </p:xfrm>
        <a:graphic>
          <a:graphicData uri="http://schemas.openxmlformats.org/drawingml/2006/table">
            <a:tbl>
              <a:tblPr rtl="1" firstRow="1" firstCol="1" bandRow="1"/>
              <a:tblGrid>
                <a:gridCol w="1069406">
                  <a:extLst>
                    <a:ext uri="{9D8B030D-6E8A-4147-A177-3AD203B41FA5}">
                      <a16:colId xmlns:a16="http://schemas.microsoft.com/office/drawing/2014/main" val="2702655718"/>
                    </a:ext>
                  </a:extLst>
                </a:gridCol>
                <a:gridCol w="949910">
                  <a:extLst>
                    <a:ext uri="{9D8B030D-6E8A-4147-A177-3AD203B41FA5}">
                      <a16:colId xmlns:a16="http://schemas.microsoft.com/office/drawing/2014/main" val="1982211351"/>
                    </a:ext>
                  </a:extLst>
                </a:gridCol>
                <a:gridCol w="5802684">
                  <a:extLst>
                    <a:ext uri="{9D8B030D-6E8A-4147-A177-3AD203B41FA5}">
                      <a16:colId xmlns:a16="http://schemas.microsoft.com/office/drawing/2014/main" val="2553748979"/>
                    </a:ext>
                  </a:extLst>
                </a:gridCol>
              </a:tblGrid>
              <a:tr h="244074">
                <a:tc>
                  <a:txBody>
                    <a:bodyPr/>
                    <a:lstStyle/>
                    <a:p>
                      <a:pPr algn="just" rtl="1">
                        <a:lnSpc>
                          <a:spcPct val="115000"/>
                        </a:lnSpc>
                        <a:spcAft>
                          <a:spcPts val="1000"/>
                        </a:spcAft>
                      </a:pPr>
                      <a:r>
                        <a:rPr lang="ar-SA" sz="1600" b="1" dirty="0">
                          <a:effectLst/>
                          <a:latin typeface="Calibri" panose="020F0502020204030204" pitchFamily="34" charset="0"/>
                          <a:ea typeface="Calibri" panose="020F0502020204030204" pitchFamily="34" charset="0"/>
                          <a:cs typeface="Times New Roman" panose="02020603050405020304" pitchFamily="18" charset="0"/>
                        </a:rPr>
                        <a:t>المجالات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rtl="1">
                        <a:lnSpc>
                          <a:spcPct val="115000"/>
                        </a:lnSpc>
                        <a:spcAft>
                          <a:spcPts val="1000"/>
                        </a:spcAft>
                      </a:pPr>
                      <a:r>
                        <a:rPr lang="ar-SA"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الدولة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rtl="1">
                        <a:lnSpc>
                          <a:spcPct val="115000"/>
                        </a:lnSpc>
                        <a:spcAft>
                          <a:spcPts val="1000"/>
                        </a:spcAft>
                      </a:pPr>
                      <a:r>
                        <a:rPr lang="ar-SA"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أبرز الجهود السابقة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969754459"/>
                  </a:ext>
                </a:extLst>
              </a:tr>
              <a:tr h="213232">
                <a:tc rowSpan="6">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جمع البيانات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السعودية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زيادة مستويات تغطية البيانات.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7323851"/>
                  </a:ext>
                </a:extLst>
              </a:tr>
              <a:tr h="440899">
                <a:tc vMerge="1">
                  <a:txBody>
                    <a:bodyPr/>
                    <a:lstStyle/>
                    <a:p>
                      <a:endParaRPr lang="en-US"/>
                    </a:p>
                  </a:txBody>
                  <a:tcPr/>
                </a:tc>
                <a:tc>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السودان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إعداد ورش تدريبية لمصادر البيانات والمتابعة ومحاولة جمع بيانات التحويلات خارج القنوات الرسمية.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1604796"/>
                  </a:ext>
                </a:extLst>
              </a:tr>
              <a:tr h="213232">
                <a:tc vMerge="1">
                  <a:txBody>
                    <a:bodyPr/>
                    <a:lstStyle/>
                    <a:p>
                      <a:endParaRPr lang="en-US"/>
                    </a:p>
                  </a:txBody>
                  <a:tcPr/>
                </a:tc>
                <a:tc>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العراق</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تطبيق نظام الإبلاغ عن المعاملات الدولية إلكترونياً.</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1657685"/>
                  </a:ext>
                </a:extLst>
              </a:tr>
              <a:tr h="276098">
                <a:tc vMerge="1">
                  <a:txBody>
                    <a:bodyPr/>
                    <a:lstStyle/>
                    <a:p>
                      <a:endParaRPr lang="en-US"/>
                    </a:p>
                  </a:txBody>
                  <a:tcPr/>
                </a:tc>
                <a:tc>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فلسطين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جمع البيانات من مصادرها الرئيسة (المصارف وشركات الصرافة).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7335166"/>
                  </a:ext>
                </a:extLst>
              </a:tr>
              <a:tr h="292399">
                <a:tc vMerge="1">
                  <a:txBody>
                    <a:bodyPr/>
                    <a:lstStyle/>
                    <a:p>
                      <a:endParaRPr lang="en-US"/>
                    </a:p>
                  </a:txBody>
                  <a:tcPr/>
                </a:tc>
                <a:tc>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الكويت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التطوير المستمر لاستمارة جمع البيانات وضمان جمع البيانات في أوقات محددة.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7295037"/>
                  </a:ext>
                </a:extLst>
              </a:tr>
              <a:tr h="440899">
                <a:tc vMerge="1">
                  <a:txBody>
                    <a:bodyPr/>
                    <a:lstStyle/>
                    <a:p>
                      <a:endParaRPr lang="en-US"/>
                    </a:p>
                  </a:txBody>
                  <a:tcPr/>
                </a:tc>
                <a:tc>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لبنان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تفاصيل إضافية على البيانات الواردة من إدارة الأمن العام وتعميم الـ (</a:t>
                      </a:r>
                      <a:r>
                        <a:rPr lang="en-GB" sz="1600">
                          <a:solidFill>
                            <a:srgbClr val="000000"/>
                          </a:solidFill>
                          <a:effectLst/>
                          <a:latin typeface="Times New Roman" panose="02020603050405020304" pitchFamily="18" charset="0"/>
                          <a:ea typeface="Calibri" panose="020F0502020204030204" pitchFamily="34" charset="0"/>
                          <a:cs typeface="Arial" panose="020B0604020202020204" pitchFamily="34" charset="0"/>
                        </a:rPr>
                        <a:t>ITRS</a:t>
                      </a:r>
                      <a:r>
                        <a:rPr lang="ar-SA"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1397745"/>
                  </a:ext>
                </a:extLst>
              </a:tr>
              <a:tr h="213232">
                <a:tc rowSpan="3">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اتساق وشمولية الإحصاءات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العراق</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شمول كافة المصارف الحكومية والخاصة و المصارف الأجنبية.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6260696"/>
                  </a:ext>
                </a:extLst>
              </a:tr>
              <a:tr h="668565">
                <a:tc vMerge="1">
                  <a:txBody>
                    <a:bodyPr/>
                    <a:lstStyle/>
                    <a:p>
                      <a:endParaRPr lang="en-US"/>
                    </a:p>
                  </a:txBody>
                  <a:tcPr/>
                </a:tc>
                <a:tc>
                  <a:txBody>
                    <a:bodyPr/>
                    <a:lstStyle/>
                    <a:p>
                      <a:pPr algn="just"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عُمان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6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تم تحسين طريقة جمع البيانات لتكون أكثر شمولية لمختلف الأفراد والدول المحول إليها والعملات المحولة وذلك كجزء من عملية جمع البيانات الخاصة بمكافحة غسل الأموال وتمويل الإرهاب.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6241542"/>
                  </a:ext>
                </a:extLst>
              </a:tr>
              <a:tr h="668565">
                <a:tc vMerge="1">
                  <a:txBody>
                    <a:bodyPr/>
                    <a:lstStyle/>
                    <a:p>
                      <a:endParaRPr lang="en-US"/>
                    </a:p>
                  </a:txBody>
                  <a:tcPr/>
                </a:tc>
                <a:tc>
                  <a:txBody>
                    <a:bodyPr/>
                    <a:lstStyle/>
                    <a:p>
                      <a:pPr algn="just" rtl="1">
                        <a:lnSpc>
                          <a:spcPct val="115000"/>
                        </a:lnSpc>
                        <a:spcAft>
                          <a:spcPts val="1000"/>
                        </a:spcAft>
                      </a:pPr>
                      <a:r>
                        <a:rPr lang="ar-SA" sz="1600" dirty="0">
                          <a:effectLst/>
                          <a:latin typeface="Calibri" panose="020F0502020204030204" pitchFamily="34" charset="0"/>
                          <a:ea typeface="Calibri" panose="020F0502020204030204" pitchFamily="34" charset="0"/>
                          <a:cs typeface="Times New Roman" panose="02020603050405020304" pitchFamily="18" charset="0"/>
                        </a:rPr>
                        <a:t>الكويت</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تضمين تعريف واضح للتحويلات الشخصية وما يجب تضمينه أو استبعاده من البيانات، إضافة إلى تجميع الإحصاءات على مستوى كل دولة مستقبلة.</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0777669"/>
                  </a:ext>
                </a:extLst>
              </a:tr>
            </a:tbl>
          </a:graphicData>
        </a:graphic>
      </p:graphicFrame>
    </p:spTree>
    <p:extLst>
      <p:ext uri="{BB962C8B-B14F-4D97-AF65-F5344CB8AC3E}">
        <p14:creationId xmlns:p14="http://schemas.microsoft.com/office/powerpoint/2010/main" val="1599633521"/>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048000" y="266171"/>
            <a:ext cx="5257799" cy="481869"/>
          </a:xfrm>
        </p:spPr>
        <p:txBody>
          <a:bodyPr>
            <a:noAutofit/>
          </a:bodyPr>
          <a:lstStyle/>
          <a:p>
            <a:r>
              <a:rPr lang="ar-LB" sz="2000" b="1" dirty="0">
                <a:solidFill>
                  <a:srgbClr val="D99931"/>
                </a:solidFill>
                <a:latin typeface="Times New Roman"/>
              </a:rPr>
              <a:t>سادساً: جهود تطوير إحصاءات تحويلات العاملين</a:t>
            </a:r>
            <a:r>
              <a:rPr lang="ar-AE" sz="2000" b="1" dirty="0">
                <a:solidFill>
                  <a:srgbClr val="D99931"/>
                </a:solidFill>
                <a:latin typeface="Times New Roman"/>
              </a:rPr>
              <a:t> (تابع)</a:t>
            </a:r>
            <a:endParaRPr lang="ar-LB" sz="2000" b="1" dirty="0">
              <a:solidFill>
                <a:srgbClr val="D99931"/>
              </a:solidFill>
              <a:latin typeface="Times New Roman"/>
            </a:endParaRP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23</a:t>
            </a:fld>
            <a:endParaRPr lang="en-US" dirty="0"/>
          </a:p>
        </p:txBody>
      </p:sp>
      <p:cxnSp>
        <p:nvCxnSpPr>
          <p:cNvPr id="12" name="Straight Connector 11"/>
          <p:cNvCxnSpPr>
            <a:cxnSpLocks/>
          </p:cNvCxnSpPr>
          <p:nvPr/>
        </p:nvCxnSpPr>
        <p:spPr>
          <a:xfrm>
            <a:off x="152400" y="533400"/>
            <a:ext cx="31242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a:stCxn id="2" idx="3"/>
          </p:cNvCxnSpPr>
          <p:nvPr/>
        </p:nvCxnSpPr>
        <p:spPr>
          <a:xfrm>
            <a:off x="8305799" y="507106"/>
            <a:ext cx="457201"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graphicFrame>
        <p:nvGraphicFramePr>
          <p:cNvPr id="8" name="Table 7">
            <a:extLst>
              <a:ext uri="{FF2B5EF4-FFF2-40B4-BE49-F238E27FC236}">
                <a16:creationId xmlns:a16="http://schemas.microsoft.com/office/drawing/2014/main" id="{AF363475-7B22-4449-841B-70E540D7E330}"/>
              </a:ext>
            </a:extLst>
          </p:cNvPr>
          <p:cNvGraphicFramePr>
            <a:graphicFrameLocks noGrp="1"/>
          </p:cNvGraphicFramePr>
          <p:nvPr>
            <p:extLst>
              <p:ext uri="{D42A27DB-BD31-4B8C-83A1-F6EECF244321}">
                <p14:modId xmlns:p14="http://schemas.microsoft.com/office/powerpoint/2010/main" val="1215301712"/>
              </p:ext>
            </p:extLst>
          </p:nvPr>
        </p:nvGraphicFramePr>
        <p:xfrm>
          <a:off x="361950" y="800630"/>
          <a:ext cx="8420099" cy="4898767"/>
        </p:xfrm>
        <a:graphic>
          <a:graphicData uri="http://schemas.openxmlformats.org/drawingml/2006/table">
            <a:tbl>
              <a:tblPr rtl="1" firstRow="1" firstCol="1" bandRow="1"/>
              <a:tblGrid>
                <a:gridCol w="832651">
                  <a:extLst>
                    <a:ext uri="{9D8B030D-6E8A-4147-A177-3AD203B41FA5}">
                      <a16:colId xmlns:a16="http://schemas.microsoft.com/office/drawing/2014/main" val="2364298327"/>
                    </a:ext>
                  </a:extLst>
                </a:gridCol>
                <a:gridCol w="658426">
                  <a:extLst>
                    <a:ext uri="{9D8B030D-6E8A-4147-A177-3AD203B41FA5}">
                      <a16:colId xmlns:a16="http://schemas.microsoft.com/office/drawing/2014/main" val="1223291324"/>
                    </a:ext>
                  </a:extLst>
                </a:gridCol>
                <a:gridCol w="6929022">
                  <a:extLst>
                    <a:ext uri="{9D8B030D-6E8A-4147-A177-3AD203B41FA5}">
                      <a16:colId xmlns:a16="http://schemas.microsoft.com/office/drawing/2014/main" val="4218358642"/>
                    </a:ext>
                  </a:extLst>
                </a:gridCol>
              </a:tblGrid>
              <a:tr h="231131">
                <a:tc>
                  <a:txBody>
                    <a:bodyPr/>
                    <a:lstStyle/>
                    <a:p>
                      <a:pPr algn="just" rtl="1">
                        <a:lnSpc>
                          <a:spcPct val="115000"/>
                        </a:lnSpc>
                        <a:spcAft>
                          <a:spcPts val="1000"/>
                        </a:spcAft>
                      </a:pPr>
                      <a:r>
                        <a:rPr lang="ar-SA" sz="1400" b="1">
                          <a:effectLst/>
                          <a:latin typeface="Calibri" panose="020F0502020204030204" pitchFamily="34" charset="0"/>
                          <a:ea typeface="Calibri" panose="020F0502020204030204" pitchFamily="34" charset="0"/>
                          <a:cs typeface="+mj-cs"/>
                        </a:rPr>
                        <a:t>المجالات</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rtl="1">
                        <a:lnSpc>
                          <a:spcPct val="115000"/>
                        </a:lnSpc>
                        <a:spcAft>
                          <a:spcPts val="1000"/>
                        </a:spcAft>
                      </a:pPr>
                      <a:r>
                        <a:rPr lang="ar-SA" sz="1400" b="1">
                          <a:solidFill>
                            <a:srgbClr val="000000"/>
                          </a:solidFill>
                          <a:effectLst/>
                          <a:latin typeface="Calibri" panose="020F0502020204030204" pitchFamily="34" charset="0"/>
                          <a:ea typeface="Calibri" panose="020F0502020204030204" pitchFamily="34" charset="0"/>
                          <a:cs typeface="+mj-cs"/>
                        </a:rPr>
                        <a:t>الدولة</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just" rtl="1">
                        <a:lnSpc>
                          <a:spcPct val="115000"/>
                        </a:lnSpc>
                        <a:spcAft>
                          <a:spcPts val="1000"/>
                        </a:spcAft>
                      </a:pPr>
                      <a:r>
                        <a:rPr lang="ar-SA" sz="1400" b="1" dirty="0">
                          <a:solidFill>
                            <a:srgbClr val="000000"/>
                          </a:solidFill>
                          <a:effectLst/>
                          <a:latin typeface="Calibri" panose="020F0502020204030204" pitchFamily="34" charset="0"/>
                          <a:ea typeface="Calibri" panose="020F0502020204030204" pitchFamily="34" charset="0"/>
                          <a:cs typeface="+mj-cs"/>
                        </a:rPr>
                        <a:t>أبرز الجهود السابقة</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3270972302"/>
                  </a:ext>
                </a:extLst>
              </a:tr>
              <a:tr h="194564">
                <a:tc rowSpan="6">
                  <a:txBody>
                    <a:bodyPr/>
                    <a:lstStyle/>
                    <a:p>
                      <a:pPr algn="just" rtl="1">
                        <a:lnSpc>
                          <a:spcPct val="115000"/>
                        </a:lnSpc>
                        <a:spcAft>
                          <a:spcPts val="1000"/>
                        </a:spcAft>
                      </a:pPr>
                      <a:r>
                        <a:rPr lang="ar-SA" sz="1400" dirty="0">
                          <a:effectLst/>
                          <a:latin typeface="Calibri" panose="020F0502020204030204" pitchFamily="34" charset="0"/>
                          <a:ea typeface="Calibri" panose="020F0502020204030204" pitchFamily="34" charset="0"/>
                          <a:cs typeface="+mj-cs"/>
                        </a:rPr>
                        <a:t>تبني المنهجيات الدولية ذات الصلة</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400" dirty="0">
                          <a:effectLst/>
                          <a:latin typeface="Calibri" panose="020F0502020204030204" pitchFamily="34" charset="0"/>
                          <a:ea typeface="Calibri" panose="020F0502020204030204" pitchFamily="34" charset="0"/>
                          <a:cs typeface="+mj-cs"/>
                        </a:rPr>
                        <a:t>السعودية</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ضمان الاتساق مع دليل ميزان المدفوعات والاستثمار الدولي لصندوق النقد الدولي-الطبعة السادسة.</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98639102"/>
                  </a:ext>
                </a:extLst>
              </a:tr>
              <a:tr h="111782">
                <a:tc vMerge="1">
                  <a:txBody>
                    <a:bodyPr/>
                    <a:lstStyle/>
                    <a:p>
                      <a:endParaRPr lang="en-US"/>
                    </a:p>
                  </a:txBody>
                  <a:tcPr/>
                </a:tc>
                <a:tc>
                  <a:txBody>
                    <a:bodyPr/>
                    <a:lstStyle/>
                    <a:p>
                      <a:pPr algn="just" rtl="1">
                        <a:lnSpc>
                          <a:spcPct val="115000"/>
                        </a:lnSpc>
                        <a:spcAft>
                          <a:spcPts val="1000"/>
                        </a:spcAft>
                      </a:pPr>
                      <a:r>
                        <a:rPr lang="ar-AE" sz="1400" dirty="0">
                          <a:effectLst/>
                          <a:latin typeface="Calibri" panose="020F0502020204030204" pitchFamily="34" charset="0"/>
                          <a:ea typeface="Calibri" panose="020F0502020204030204" pitchFamily="34" charset="0"/>
                          <a:cs typeface="+mj-cs"/>
                        </a:rPr>
                        <a:t>السودان</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إعداد ورش تدريبية لمصادر البيانات والمتابعة.</a:t>
                      </a:r>
                      <a:endParaRPr lang="en-US" sz="1400" dirty="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8031471"/>
                  </a:ext>
                </a:extLst>
              </a:tr>
              <a:tr h="231131">
                <a:tc vMerge="1">
                  <a:txBody>
                    <a:bodyPr/>
                    <a:lstStyle/>
                    <a:p>
                      <a:endParaRPr lang="en-US"/>
                    </a:p>
                  </a:txBody>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العراق</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المنهجية الخاصة بدليل ميزان المدفوعات العراقي/ الطبعة السادسة</a:t>
                      </a:r>
                      <a:endParaRPr lang="en-US" sz="1400" dirty="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6660736"/>
                  </a:ext>
                </a:extLst>
              </a:tr>
              <a:tr h="211541">
                <a:tc vMerge="1">
                  <a:txBody>
                    <a:bodyPr/>
                    <a:lstStyle/>
                    <a:p>
                      <a:endParaRPr lang="en-US"/>
                    </a:p>
                  </a:txBody>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عُمان</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الانتقال إلى المنهجيات الدولية الأحدث، حيث مازال التجميع والتصنيف يتم على أساس منهجية دليل الطبعة الخامسة من ميزان المدفوعات.</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5983166"/>
                  </a:ext>
                </a:extLst>
              </a:tr>
              <a:tr h="231131">
                <a:tc vMerge="1">
                  <a:txBody>
                    <a:bodyPr/>
                    <a:lstStyle/>
                    <a:p>
                      <a:endParaRPr lang="en-US"/>
                    </a:p>
                  </a:txBody>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فلسطين</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تبني أحدث المنهجيات الدولية الصادرة عن صندوق النقد الدولي.</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5711467"/>
                  </a:ext>
                </a:extLst>
              </a:tr>
              <a:tr h="0">
                <a:tc vMerge="1">
                  <a:txBody>
                    <a:bodyPr/>
                    <a:lstStyle/>
                    <a:p>
                      <a:endParaRPr lang="en-US"/>
                    </a:p>
                  </a:txBody>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الكويت</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إعداد استمارة  جمع البيانات وفق لدليل ميزان المدفوعات والاستثمار الدولي لصندوق النقد الدولي-الطبعة السادسة.</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860815"/>
                  </a:ext>
                </a:extLst>
              </a:tr>
              <a:tr h="231131">
                <a:tc rowSpan="3">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إعداد ونشر الإحصاءات </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السعودية</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a:solidFill>
                            <a:srgbClr val="000000"/>
                          </a:solidFill>
                          <a:effectLst/>
                          <a:latin typeface="Calibri" panose="020F0502020204030204" pitchFamily="34" charset="0"/>
                          <a:ea typeface="Calibri" panose="020F0502020204030204" pitchFamily="34" charset="0"/>
                          <a:cs typeface="+mj-cs"/>
                        </a:rPr>
                        <a:t>نشر إحصاءات العاملين ضمن الحساب الثانوي في بيانات ميزان المدفوعات.</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824502"/>
                  </a:ext>
                </a:extLst>
              </a:tr>
              <a:tr h="469828">
                <a:tc vMerge="1">
                  <a:txBody>
                    <a:bodyPr/>
                    <a:lstStyle/>
                    <a:p>
                      <a:endParaRPr lang="en-US"/>
                    </a:p>
                  </a:txBody>
                  <a:tcPr/>
                </a:tc>
                <a:tc>
                  <a:txBody>
                    <a:bodyPr/>
                    <a:lstStyle/>
                    <a:p>
                      <a:pPr algn="just" rtl="1">
                        <a:lnSpc>
                          <a:spcPct val="115000"/>
                        </a:lnSpc>
                        <a:spcAft>
                          <a:spcPts val="1000"/>
                        </a:spcAft>
                      </a:pPr>
                      <a:r>
                        <a:rPr lang="ar-SA" sz="1400" dirty="0">
                          <a:effectLst/>
                          <a:latin typeface="Calibri" panose="020F0502020204030204" pitchFamily="34" charset="0"/>
                          <a:ea typeface="Calibri" panose="020F0502020204030204" pitchFamily="34" charset="0"/>
                          <a:cs typeface="+mj-cs"/>
                        </a:rPr>
                        <a:t>عُمان</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تبني المنهجيات الدولية في إعداد ونشر إحصاءات تحويلات العاملين، فلا تزال إحصاءات العمالة الوافدة تنشر ضمن التحويلات الجارية في ميزان المدفوعات.</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8467893"/>
                  </a:ext>
                </a:extLst>
              </a:tr>
              <a:tr h="350479">
                <a:tc vMerge="1">
                  <a:txBody>
                    <a:bodyPr/>
                    <a:lstStyle/>
                    <a:p>
                      <a:endParaRPr lang="en-US"/>
                    </a:p>
                  </a:txBody>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الكويت</a:t>
                      </a:r>
                      <a:endParaRPr lang="en-US" sz="140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الالتزامات بتوقيتات محددة لجمع ونشر البيانات بالتنسيق مع مصادر البيانات، ليتم نشرها ضمن عناصر ميزان المدفوعات (الدخل الثانوي).</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6188838"/>
                  </a:ext>
                </a:extLst>
              </a:tr>
              <a:tr h="231131">
                <a:tc rowSpan="7">
                  <a:txBody>
                    <a:bodyPr/>
                    <a:lstStyle/>
                    <a:p>
                      <a:pPr algn="just" rtl="1">
                        <a:lnSpc>
                          <a:spcPct val="115000"/>
                        </a:lnSpc>
                        <a:spcAft>
                          <a:spcPts val="1000"/>
                        </a:spcAft>
                      </a:pPr>
                      <a:r>
                        <a:rPr lang="ar-SA" sz="1400" dirty="0">
                          <a:effectLst/>
                          <a:latin typeface="Calibri" panose="020F0502020204030204" pitchFamily="34" charset="0"/>
                          <a:ea typeface="Calibri" panose="020F0502020204030204" pitchFamily="34" charset="0"/>
                          <a:cs typeface="+mj-cs"/>
                        </a:rPr>
                        <a:t>تدقيق </a:t>
                      </a:r>
                      <a:r>
                        <a:rPr lang="ar-AE" sz="1400" dirty="0">
                          <a:effectLst/>
                          <a:latin typeface="Calibri" panose="020F0502020204030204" pitchFamily="34" charset="0"/>
                          <a:ea typeface="Calibri" panose="020F0502020204030204" pitchFamily="34" charset="0"/>
                          <a:cs typeface="+mj-cs"/>
                        </a:rPr>
                        <a:t>وتعزيز</a:t>
                      </a:r>
                      <a:r>
                        <a:rPr lang="ar-SA" sz="1400" dirty="0">
                          <a:effectLst/>
                          <a:latin typeface="Calibri" panose="020F0502020204030204" pitchFamily="34" charset="0"/>
                          <a:ea typeface="Calibri" panose="020F0502020204030204" pitchFamily="34" charset="0"/>
                          <a:cs typeface="+mj-cs"/>
                        </a:rPr>
                        <a:t> جودة الإحصاءات</a:t>
                      </a:r>
                      <a:endParaRPr lang="en-US" sz="1400" dirty="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السعودية</a:t>
                      </a:r>
                      <a:endParaRPr lang="en-US" sz="140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تدقيق البيانات من قبل الإدارات الإشرافية والفريق الإحصائي.</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2215908"/>
                  </a:ext>
                </a:extLst>
              </a:tr>
              <a:tr h="111782">
                <a:tc vMerge="1">
                  <a:txBody>
                    <a:bodyPr/>
                    <a:lstStyle/>
                    <a:p>
                      <a:endParaRPr lang="en-US"/>
                    </a:p>
                  </a:txBody>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السودان</a:t>
                      </a:r>
                      <a:endParaRPr lang="en-US" sz="140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تدقيق البيانات والمتابعة.</a:t>
                      </a:r>
                      <a:endParaRPr lang="en-US" sz="1400" dirty="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0352201"/>
                  </a:ext>
                </a:extLst>
              </a:tr>
              <a:tr h="231131">
                <a:tc vMerge="1">
                  <a:txBody>
                    <a:bodyPr/>
                    <a:lstStyle/>
                    <a:p>
                      <a:endParaRPr lang="en-US"/>
                    </a:p>
                  </a:txBody>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العراق</a:t>
                      </a:r>
                      <a:endParaRPr lang="en-US" sz="140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بعثات صندوق النقد الدولي حول تحسين جودة البيانات.</a:t>
                      </a:r>
                      <a:endParaRPr lang="en-US" sz="1400" dirty="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2872766"/>
                  </a:ext>
                </a:extLst>
              </a:tr>
              <a:tr h="231131">
                <a:tc vMerge="1">
                  <a:txBody>
                    <a:bodyPr/>
                    <a:lstStyle/>
                    <a:p>
                      <a:endParaRPr lang="en-US"/>
                    </a:p>
                  </a:txBody>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عُمان</a:t>
                      </a:r>
                      <a:endParaRPr lang="en-US" sz="140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تحديد الحدود الدنيا المختلفة ضمن آلية جمع البيانات المتعلقة بمكافحة غسل الأموال وتمويل الإرهاب.</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5435757"/>
                  </a:ext>
                </a:extLst>
              </a:tr>
              <a:tr h="231131">
                <a:tc vMerge="1">
                  <a:txBody>
                    <a:bodyPr/>
                    <a:lstStyle/>
                    <a:p>
                      <a:endParaRPr lang="en-US"/>
                    </a:p>
                  </a:txBody>
                  <a:tcPr/>
                </a:tc>
                <a:tc>
                  <a:txBody>
                    <a:bodyPr/>
                    <a:lstStyle/>
                    <a:p>
                      <a:pPr algn="just" rtl="1">
                        <a:lnSpc>
                          <a:spcPct val="115000"/>
                        </a:lnSpc>
                        <a:spcAft>
                          <a:spcPts val="1000"/>
                        </a:spcAft>
                      </a:pPr>
                      <a:r>
                        <a:rPr lang="ar-AE" sz="1400">
                          <a:effectLst/>
                          <a:latin typeface="Calibri" panose="020F0502020204030204" pitchFamily="34" charset="0"/>
                          <a:ea typeface="Calibri" panose="020F0502020204030204" pitchFamily="34" charset="0"/>
                          <a:cs typeface="+mj-cs"/>
                        </a:rPr>
                        <a:t>فلسطين</a:t>
                      </a:r>
                      <a:endParaRPr lang="en-US" sz="140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تدقيق البيانات بشكل آلي، والعمل على تحديث السلاسل الزمنية.</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686261"/>
                  </a:ext>
                </a:extLst>
              </a:tr>
              <a:tr h="469828">
                <a:tc vMerge="1">
                  <a:txBody>
                    <a:bodyPr/>
                    <a:lstStyle/>
                    <a:p>
                      <a:endParaRPr lang="en-US"/>
                    </a:p>
                  </a:txBody>
                  <a:tcPr/>
                </a:tc>
                <a:tc>
                  <a:txBody>
                    <a:bodyPr/>
                    <a:lstStyle/>
                    <a:p>
                      <a:pPr algn="just" rtl="1">
                        <a:lnSpc>
                          <a:spcPct val="115000"/>
                        </a:lnSpc>
                        <a:spcAft>
                          <a:spcPts val="1000"/>
                        </a:spcAft>
                      </a:pPr>
                      <a:r>
                        <a:rPr lang="ar-SA" sz="1400">
                          <a:effectLst/>
                          <a:latin typeface="Calibri" panose="020F0502020204030204" pitchFamily="34" charset="0"/>
                          <a:ea typeface="Calibri" panose="020F0502020204030204" pitchFamily="34" charset="0"/>
                          <a:cs typeface="+mj-cs"/>
                        </a:rPr>
                        <a:t>الكويت</a:t>
                      </a:r>
                      <a:endParaRPr lang="en-US" sz="140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المراجعة المستمرة وتدقيق البيانات والتواصل المستمر مع مصادر البيانات (البنوك وشركات الصرافة) في حالة وجود أية اختلافات والتساؤل عن الأسباب.</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7579577"/>
                  </a:ext>
                </a:extLst>
              </a:tr>
              <a:tr h="111782">
                <a:tc vMerge="1">
                  <a:txBody>
                    <a:bodyPr/>
                    <a:lstStyle/>
                    <a:p>
                      <a:endParaRPr lang="en-US"/>
                    </a:p>
                  </a:txBody>
                  <a:tcPr/>
                </a:tc>
                <a:tc>
                  <a:txBody>
                    <a:bodyPr/>
                    <a:lstStyle/>
                    <a:p>
                      <a:pPr algn="just" rtl="1">
                        <a:lnSpc>
                          <a:spcPct val="115000"/>
                        </a:lnSpc>
                        <a:spcAft>
                          <a:spcPts val="1000"/>
                        </a:spcAft>
                      </a:pPr>
                      <a:r>
                        <a:rPr lang="ar-SA" sz="1400" dirty="0">
                          <a:effectLst/>
                          <a:latin typeface="Calibri" panose="020F0502020204030204" pitchFamily="34" charset="0"/>
                          <a:ea typeface="Calibri" panose="020F0502020204030204" pitchFamily="34" charset="0"/>
                          <a:cs typeface="+mj-cs"/>
                        </a:rPr>
                        <a:t>لبنان</a:t>
                      </a:r>
                      <a:endParaRPr lang="en-US" sz="1400" dirty="0">
                        <a:effectLst/>
                        <a:latin typeface="Calibri" panose="020F0502020204030204" pitchFamily="34" charset="0"/>
                        <a:ea typeface="Calibri" panose="020F0502020204030204" pitchFamily="34" charset="0"/>
                        <a:cs typeface="+mj-cs"/>
                      </a:endParaRPr>
                    </a:p>
                  </a:txBody>
                  <a:tcPr marL="46702" marR="4670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rtl="1">
                        <a:lnSpc>
                          <a:spcPct val="115000"/>
                        </a:lnSpc>
                        <a:spcAft>
                          <a:spcPts val="1000"/>
                        </a:spcAft>
                        <a:buFont typeface="Symbol" panose="05050102010706020507" pitchFamily="18" charset="2"/>
                        <a:buChar char=""/>
                      </a:pPr>
                      <a:r>
                        <a:rPr lang="ar-SA" sz="1400" dirty="0">
                          <a:solidFill>
                            <a:srgbClr val="000000"/>
                          </a:solidFill>
                          <a:effectLst/>
                          <a:latin typeface="Calibri" panose="020F0502020204030204" pitchFamily="34" charset="0"/>
                          <a:ea typeface="Calibri" panose="020F0502020204030204" pitchFamily="34" charset="0"/>
                          <a:cs typeface="+mj-cs"/>
                        </a:rPr>
                        <a:t>مقارنة الاحصاءات ببيانات الدول الأخرى.</a:t>
                      </a:r>
                      <a:endParaRPr lang="en-US" sz="1400" dirty="0">
                        <a:effectLst/>
                        <a:latin typeface="Calibri" panose="020F0502020204030204" pitchFamily="34" charset="0"/>
                        <a:ea typeface="Calibri" panose="020F0502020204030204" pitchFamily="34" charset="0"/>
                        <a:cs typeface="+mj-cs"/>
                      </a:endParaRPr>
                    </a:p>
                  </a:txBody>
                  <a:tcPr marL="46702" marR="4670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2566056"/>
                  </a:ext>
                </a:extLst>
              </a:tr>
            </a:tbl>
          </a:graphicData>
        </a:graphic>
      </p:graphicFrame>
      <p:sp>
        <p:nvSpPr>
          <p:cNvPr id="18" name="TextBox 17">
            <a:extLst>
              <a:ext uri="{FF2B5EF4-FFF2-40B4-BE49-F238E27FC236}">
                <a16:creationId xmlns:a16="http://schemas.microsoft.com/office/drawing/2014/main" id="{9824B32B-D309-4294-BA81-B2CBCBFDDEFC}"/>
              </a:ext>
            </a:extLst>
          </p:cNvPr>
          <p:cNvSpPr txBox="1"/>
          <p:nvPr/>
        </p:nvSpPr>
        <p:spPr>
          <a:xfrm>
            <a:off x="1066800" y="5751987"/>
            <a:ext cx="8087557" cy="469359"/>
          </a:xfrm>
          <a:prstGeom prst="rect">
            <a:avLst/>
          </a:prstGeom>
          <a:noFill/>
        </p:spPr>
        <p:txBody>
          <a:bodyPr wrap="square">
            <a:spAutoFit/>
          </a:bodyPr>
          <a:lstStyle/>
          <a:p>
            <a:pPr marL="359410" marR="400050" algn="r" rtl="1">
              <a:lnSpc>
                <a:spcPct val="115000"/>
              </a:lnSpc>
              <a:spcAft>
                <a:spcPts val="1000"/>
              </a:spcAft>
            </a:pPr>
            <a:r>
              <a:rPr lang="ar-S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المصدر: صندوق النقد العربي (2022). "استبيان إحصاءات تحويلات العاملين بالخارج في الدول العربية"، دراسات الاجتماع التاسع لمبادرة الإحصاءات العربية (عربستات)، نوفمبر.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04164719"/>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94356" y="444864"/>
            <a:ext cx="5169520" cy="481869"/>
          </a:xfrm>
        </p:spPr>
        <p:txBody>
          <a:bodyPr>
            <a:noAutofit/>
          </a:bodyPr>
          <a:lstStyle/>
          <a:p>
            <a:r>
              <a:rPr lang="ar-LB" sz="2000" b="1" dirty="0">
                <a:solidFill>
                  <a:srgbClr val="D99931"/>
                </a:solidFill>
                <a:latin typeface="Times New Roman"/>
              </a:rPr>
              <a:t>سادساً: جهود تطوير إحصاءات تحويلات العاملين</a:t>
            </a:r>
            <a:r>
              <a:rPr lang="ar-AE" sz="2000" b="1" dirty="0">
                <a:solidFill>
                  <a:srgbClr val="D99931"/>
                </a:solidFill>
                <a:latin typeface="Times New Roman"/>
              </a:rPr>
              <a:t> (تابع)</a:t>
            </a:r>
            <a:endParaRPr lang="ar-LB" sz="2000" b="1" dirty="0">
              <a:solidFill>
                <a:srgbClr val="D99931"/>
              </a:solidFill>
              <a:latin typeface="Times New Roman"/>
            </a:endParaRP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24</a:t>
            </a:fld>
            <a:endParaRPr lang="en-US" dirty="0"/>
          </a:p>
        </p:txBody>
      </p:sp>
      <p:cxnSp>
        <p:nvCxnSpPr>
          <p:cNvPr id="12" name="Straight Connector 11"/>
          <p:cNvCxnSpPr>
            <a:cxnSpLocks/>
          </p:cNvCxnSpPr>
          <p:nvPr/>
        </p:nvCxnSpPr>
        <p:spPr>
          <a:xfrm flipV="1">
            <a:off x="152400" y="685799"/>
            <a:ext cx="3352800" cy="1"/>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319613" y="685800"/>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A278FBB6-A702-4660-A8AF-C3C44AD25D3D}"/>
              </a:ext>
            </a:extLst>
          </p:cNvPr>
          <p:cNvSpPr txBox="1"/>
          <p:nvPr/>
        </p:nvSpPr>
        <p:spPr>
          <a:xfrm>
            <a:off x="848435" y="1167668"/>
            <a:ext cx="7848600" cy="400110"/>
          </a:xfrm>
          <a:prstGeom prst="rect">
            <a:avLst/>
          </a:prstGeom>
          <a:noFill/>
        </p:spPr>
        <p:txBody>
          <a:bodyPr wrap="square">
            <a:spAutoFit/>
          </a:bodyPr>
          <a:lstStyle/>
          <a:p>
            <a:pPr algn="r" rtl="1"/>
            <a:r>
              <a:rPr lang="ar-SA" sz="2000" spc="-20" dirty="0">
                <a:effectLst/>
                <a:latin typeface="Calibri" panose="020F0502020204030204" pitchFamily="34" charset="0"/>
                <a:ea typeface="Calibri" panose="020F0502020204030204" pitchFamily="34" charset="0"/>
                <a:cs typeface="+mj-cs"/>
              </a:rPr>
              <a:t>كما ستعمل الدول العربية مستقبلاً على تبني سياسات لتطوير إحصاءات العاملين بالخارج، كما يلي:</a:t>
            </a:r>
            <a:endParaRPr lang="en-US" sz="2000" dirty="0">
              <a:cs typeface="+mj-cs"/>
            </a:endParaRPr>
          </a:p>
        </p:txBody>
      </p:sp>
      <p:graphicFrame>
        <p:nvGraphicFramePr>
          <p:cNvPr id="6" name="Table 5">
            <a:extLst>
              <a:ext uri="{FF2B5EF4-FFF2-40B4-BE49-F238E27FC236}">
                <a16:creationId xmlns:a16="http://schemas.microsoft.com/office/drawing/2014/main" id="{769E5BF2-97C5-41B3-95CD-ABF1FBF6122A}"/>
              </a:ext>
            </a:extLst>
          </p:cNvPr>
          <p:cNvGraphicFramePr>
            <a:graphicFrameLocks noGrp="1"/>
          </p:cNvGraphicFramePr>
          <p:nvPr>
            <p:extLst>
              <p:ext uri="{D42A27DB-BD31-4B8C-83A1-F6EECF244321}">
                <p14:modId xmlns:p14="http://schemas.microsoft.com/office/powerpoint/2010/main" val="3543758876"/>
              </p:ext>
            </p:extLst>
          </p:nvPr>
        </p:nvGraphicFramePr>
        <p:xfrm>
          <a:off x="457201" y="1676400"/>
          <a:ext cx="8193350" cy="4028440"/>
        </p:xfrm>
        <a:graphic>
          <a:graphicData uri="http://schemas.openxmlformats.org/drawingml/2006/table">
            <a:tbl>
              <a:tblPr rtl="1" firstRow="1" firstCol="1" bandRow="1"/>
              <a:tblGrid>
                <a:gridCol w="707255">
                  <a:extLst>
                    <a:ext uri="{9D8B030D-6E8A-4147-A177-3AD203B41FA5}">
                      <a16:colId xmlns:a16="http://schemas.microsoft.com/office/drawing/2014/main" val="2113632071"/>
                    </a:ext>
                  </a:extLst>
                </a:gridCol>
                <a:gridCol w="1063842">
                  <a:extLst>
                    <a:ext uri="{9D8B030D-6E8A-4147-A177-3AD203B41FA5}">
                      <a16:colId xmlns:a16="http://schemas.microsoft.com/office/drawing/2014/main" val="4000054966"/>
                    </a:ext>
                  </a:extLst>
                </a:gridCol>
                <a:gridCol w="6422253">
                  <a:extLst>
                    <a:ext uri="{9D8B030D-6E8A-4147-A177-3AD203B41FA5}">
                      <a16:colId xmlns:a16="http://schemas.microsoft.com/office/drawing/2014/main" val="917580450"/>
                    </a:ext>
                  </a:extLst>
                </a:gridCol>
              </a:tblGrid>
              <a:tr h="0">
                <a:tc>
                  <a:txBody>
                    <a:bodyPr/>
                    <a:lstStyle/>
                    <a:p>
                      <a:pPr algn="r" rtl="1">
                        <a:lnSpc>
                          <a:spcPct val="115000"/>
                        </a:lnSpc>
                        <a:spcAft>
                          <a:spcPts val="1000"/>
                        </a:spcAft>
                      </a:pPr>
                      <a:r>
                        <a:rPr lang="ar-SA" sz="1600" b="1">
                          <a:effectLst/>
                          <a:latin typeface="Calibri" panose="020F0502020204030204" pitchFamily="34" charset="0"/>
                          <a:ea typeface="Calibri" panose="020F0502020204030204" pitchFamily="34" charset="0"/>
                          <a:cs typeface="+mj-cs"/>
                        </a:rPr>
                        <a:t>المجالات</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r" rtl="1">
                        <a:lnSpc>
                          <a:spcPct val="115000"/>
                        </a:lnSpc>
                        <a:spcAft>
                          <a:spcPts val="1000"/>
                        </a:spcAft>
                      </a:pPr>
                      <a:r>
                        <a:rPr lang="ar-SA" sz="1600" b="1">
                          <a:solidFill>
                            <a:srgbClr val="000000"/>
                          </a:solidFill>
                          <a:effectLst/>
                          <a:latin typeface="Calibri" panose="020F0502020204030204" pitchFamily="34" charset="0"/>
                          <a:ea typeface="Calibri" panose="020F0502020204030204" pitchFamily="34" charset="0"/>
                          <a:cs typeface="+mj-cs"/>
                        </a:rPr>
                        <a:t>الدول</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r" rtl="1">
                        <a:lnSpc>
                          <a:spcPct val="115000"/>
                        </a:lnSpc>
                        <a:spcAft>
                          <a:spcPts val="1000"/>
                        </a:spcAft>
                      </a:pPr>
                      <a:r>
                        <a:rPr lang="ar-SA" sz="1600" b="1" dirty="0">
                          <a:solidFill>
                            <a:srgbClr val="000000"/>
                          </a:solidFill>
                          <a:effectLst/>
                          <a:latin typeface="Calibri" panose="020F0502020204030204" pitchFamily="34" charset="0"/>
                          <a:ea typeface="Calibri" panose="020F0502020204030204" pitchFamily="34" charset="0"/>
                          <a:cs typeface="+mj-cs"/>
                        </a:rPr>
                        <a:t>أبرز الجهود المستقبلية لتطوير إحصاءات تحويلات العاملين</a:t>
                      </a:r>
                      <a:endParaRPr lang="en-US" sz="16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724413069"/>
                  </a:ext>
                </a:extLst>
              </a:tr>
              <a:tr h="0">
                <a:tc rowSpan="9">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جمع البيانات</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الإمارات</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mj-cs"/>
                        </a:rPr>
                        <a:t>التأكد من جودة البيانات.</a:t>
                      </a:r>
                      <a:endParaRPr lang="en-US" sz="16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5293489"/>
                  </a:ext>
                </a:extLst>
              </a:tr>
              <a:tr h="0">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السودان</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mj-cs"/>
                        </a:rPr>
                        <a:t>تطبيق سياسات تساعد على تشجيع التحويل عبر القنوات الرسمية.</a:t>
                      </a:r>
                      <a:endParaRPr lang="en-US" sz="16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0164086"/>
                  </a:ext>
                </a:extLst>
              </a:tr>
              <a:tr h="0">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السعودية</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a:effectLst/>
                          <a:latin typeface="Calibri" panose="020F0502020204030204" pitchFamily="34" charset="0"/>
                          <a:ea typeface="Calibri" panose="020F0502020204030204" pitchFamily="34" charset="0"/>
                          <a:cs typeface="+mj-cs"/>
                        </a:rPr>
                        <a:t>توسيع نطاق جمع البيانات لضمان شموليتها.</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8117631"/>
                  </a:ext>
                </a:extLst>
              </a:tr>
              <a:tr h="193675">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العراق</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mj-cs"/>
                        </a:rPr>
                        <a:t>تطبيق نظام الإبلاغ عن المعاملات الدولية الالكتروني </a:t>
                      </a:r>
                      <a:r>
                        <a:rPr lang="en-GB" sz="1600" dirty="0">
                          <a:effectLst/>
                          <a:latin typeface="Times New Roman" panose="02020603050405020304" pitchFamily="18" charset="0"/>
                          <a:ea typeface="Calibri" panose="020F0502020204030204" pitchFamily="34" charset="0"/>
                          <a:cs typeface="+mj-cs"/>
                        </a:rPr>
                        <a:t>(ITRS)</a:t>
                      </a:r>
                      <a:r>
                        <a:rPr lang="ar-SA" sz="1600" dirty="0">
                          <a:effectLst/>
                          <a:latin typeface="Calibri" panose="020F0502020204030204" pitchFamily="34" charset="0"/>
                          <a:ea typeface="Calibri" panose="020F0502020204030204" pitchFamily="34" charset="0"/>
                          <a:cs typeface="+mj-cs"/>
                        </a:rPr>
                        <a:t>.</a:t>
                      </a:r>
                      <a:endParaRPr lang="en-US" sz="16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1030774"/>
                  </a:ext>
                </a:extLst>
              </a:tr>
              <a:tr h="0">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عُمان</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mj-cs"/>
                        </a:rPr>
                        <a:t>تفعيل نظام الإبلاغ عن المعاملات الدولية وتعميمه على مختلف المؤسسات المالية بالسلطنة.</a:t>
                      </a:r>
                      <a:endParaRPr lang="en-US" sz="16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9833224"/>
                  </a:ext>
                </a:extLst>
              </a:tr>
              <a:tr h="0">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فلسطين</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buFont typeface="Symbol" panose="05050102010706020507" pitchFamily="18" charset="2"/>
                        <a:buChar char=""/>
                        <a:tabLst>
                          <a:tab pos="619125" algn="r"/>
                        </a:tabLst>
                      </a:pPr>
                      <a:r>
                        <a:rPr lang="ar-SA" sz="1600">
                          <a:effectLst/>
                          <a:latin typeface="Calibri" panose="020F0502020204030204" pitchFamily="34" charset="0"/>
                          <a:ea typeface="Calibri" panose="020F0502020204030204" pitchFamily="34" charset="0"/>
                          <a:cs typeface="+mj-cs"/>
                        </a:rPr>
                        <a:t>تجميع البيانات من مصادرها الرئيسة</a:t>
                      </a:r>
                      <a:r>
                        <a:rPr lang="en-GB" sz="1600">
                          <a:effectLst/>
                          <a:latin typeface="Times New Roman" panose="02020603050405020304" pitchFamily="18" charset="0"/>
                          <a:ea typeface="Calibri" panose="020F0502020204030204" pitchFamily="34" charset="0"/>
                          <a:cs typeface="+mj-cs"/>
                        </a:rPr>
                        <a:t>. </a:t>
                      </a:r>
                      <a:endParaRPr lang="en-US" sz="1600">
                        <a:effectLst/>
                        <a:latin typeface="Calibri" panose="020F0502020204030204" pitchFamily="34" charset="0"/>
                        <a:ea typeface="Calibri" panose="020F0502020204030204" pitchFamily="34" charset="0"/>
                        <a:cs typeface="+mj-cs"/>
                      </a:endParaRPr>
                    </a:p>
                    <a:p>
                      <a:pPr marL="342900" lvl="0" indent="-342900" algn="r" rtl="1">
                        <a:lnSpc>
                          <a:spcPct val="115000"/>
                        </a:lnSpc>
                        <a:spcAft>
                          <a:spcPts val="1000"/>
                        </a:spcAft>
                        <a:buFont typeface="Symbol" panose="05050102010706020507" pitchFamily="18" charset="2"/>
                        <a:buChar char=""/>
                        <a:tabLst>
                          <a:tab pos="619125" algn="r"/>
                        </a:tabLst>
                      </a:pPr>
                      <a:r>
                        <a:rPr lang="ar-SA" sz="1600">
                          <a:effectLst/>
                          <a:latin typeface="Calibri" panose="020F0502020204030204" pitchFamily="34" charset="0"/>
                          <a:ea typeface="Calibri" panose="020F0502020204030204" pitchFamily="34" charset="0"/>
                          <a:cs typeface="+mj-cs"/>
                        </a:rPr>
                        <a:t>	تفصيل البيانات تبعاً للغرض من التحويل.</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6766638"/>
                  </a:ext>
                </a:extLst>
              </a:tr>
              <a:tr h="0">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لبنان</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mj-cs"/>
                        </a:rPr>
                        <a:t>ايجاد مصادر جديدة موثوقة لإعداد اللبنانيين العاملين في الخارج.</a:t>
                      </a:r>
                      <a:endParaRPr lang="en-US" sz="1600" dirty="0">
                        <a:effectLst/>
                        <a:latin typeface="Calibri" panose="020F0502020204030204" pitchFamily="34" charset="0"/>
                        <a:ea typeface="Calibri" panose="020F0502020204030204" pitchFamily="34" charset="0"/>
                        <a:cs typeface="+mj-cs"/>
                      </a:endParaRPr>
                    </a:p>
                    <a:p>
                      <a:pPr marL="342900" lvl="0" indent="-342900" algn="r" rtl="1">
                        <a:lnSpc>
                          <a:spcPct val="115000"/>
                        </a:lnSpc>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mj-cs"/>
                        </a:rPr>
                        <a:t>تطوير نموذج تقدير الاموال الوافدة عبر الاعتماد على مؤشرات اقتصادية خاصة بكل دولة من دول الانتشار.</a:t>
                      </a:r>
                      <a:endParaRPr lang="en-US" sz="1600" dirty="0">
                        <a:effectLst/>
                        <a:latin typeface="Calibri" panose="020F0502020204030204" pitchFamily="34" charset="0"/>
                        <a:ea typeface="Calibri" panose="020F0502020204030204" pitchFamily="34" charset="0"/>
                        <a:cs typeface="+mj-cs"/>
                      </a:endParaRPr>
                    </a:p>
                    <a:p>
                      <a:pPr marL="342900" lvl="0" indent="-342900" algn="r" rtl="1">
                        <a:lnSpc>
                          <a:spcPct val="115000"/>
                        </a:lnSpc>
                        <a:spcAft>
                          <a:spcPts val="1000"/>
                        </a:spcAft>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mj-cs"/>
                        </a:rPr>
                        <a:t>استمرار التنسيق مع دائرة الاحصاء المركزي لإجراء مسوحات.</a:t>
                      </a:r>
                      <a:endParaRPr lang="en-US" sz="16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6399316"/>
                  </a:ext>
                </a:extLst>
              </a:tr>
              <a:tr h="0">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عُمان</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mj-cs"/>
                        </a:rPr>
                        <a:t>يتم العمل على تفعيل نظام الإبلاغ عن المعاملات الدولية</a:t>
                      </a:r>
                      <a:r>
                        <a:rPr lang="en-GB" sz="1600" dirty="0">
                          <a:effectLst/>
                          <a:latin typeface="Times New Roman" panose="02020603050405020304" pitchFamily="18" charset="0"/>
                          <a:ea typeface="Calibri" panose="020F0502020204030204" pitchFamily="34" charset="0"/>
                          <a:cs typeface="+mj-cs"/>
                        </a:rPr>
                        <a:t> (ITRS) </a:t>
                      </a:r>
                      <a:r>
                        <a:rPr lang="ar-SA" sz="1600" dirty="0">
                          <a:effectLst/>
                          <a:latin typeface="Calibri" panose="020F0502020204030204" pitchFamily="34" charset="0"/>
                          <a:ea typeface="Calibri" panose="020F0502020204030204" pitchFamily="34" charset="0"/>
                          <a:cs typeface="+mj-cs"/>
                        </a:rPr>
                        <a:t> وتعميمه على مختلف المؤسسات المالية بالسلطنة.</a:t>
                      </a:r>
                      <a:endParaRPr lang="en-US" sz="16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1072319"/>
                  </a:ext>
                </a:extLst>
              </a:tr>
              <a:tr h="86360">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mj-cs"/>
                        </a:rPr>
                        <a:t>الكويت</a:t>
                      </a:r>
                      <a:endParaRPr lang="en-US" sz="160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mj-cs"/>
                        </a:rPr>
                        <a:t>جاري إعداد دراسة ليتم التأكد من أن جمع البيانات يتم بطريقة شاملة ووفق المنهجيات الدولية.</a:t>
                      </a:r>
                      <a:endParaRPr lang="en-US" sz="1600" dirty="0">
                        <a:effectLst/>
                        <a:latin typeface="Calibri" panose="020F0502020204030204" pitchFamily="34" charset="0"/>
                        <a:ea typeface="Calibri" panose="020F0502020204030204" pitchFamily="34" charset="0"/>
                        <a:cs typeface="+mj-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9867476"/>
                  </a:ext>
                </a:extLst>
              </a:tr>
            </a:tbl>
          </a:graphicData>
        </a:graphic>
      </p:graphicFrame>
    </p:spTree>
    <p:extLst>
      <p:ext uri="{BB962C8B-B14F-4D97-AF65-F5344CB8AC3E}">
        <p14:creationId xmlns:p14="http://schemas.microsoft.com/office/powerpoint/2010/main" val="1978910503"/>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48235" y="443166"/>
            <a:ext cx="4712320" cy="481869"/>
          </a:xfrm>
        </p:spPr>
        <p:txBody>
          <a:bodyPr>
            <a:noAutofit/>
          </a:bodyPr>
          <a:lstStyle/>
          <a:p>
            <a:r>
              <a:rPr lang="ar-LB" sz="2000" b="1" dirty="0">
                <a:solidFill>
                  <a:srgbClr val="D99931"/>
                </a:solidFill>
                <a:latin typeface="Times New Roman"/>
              </a:rPr>
              <a:t>سادساً: جهود تطوير إحصاءات تحويلات العاملين</a:t>
            </a:r>
            <a:r>
              <a:rPr lang="ar-AE" sz="2000" b="1" dirty="0">
                <a:solidFill>
                  <a:srgbClr val="D99931"/>
                </a:solidFill>
                <a:latin typeface="Times New Roman"/>
              </a:rPr>
              <a:t> (تابع)</a:t>
            </a:r>
            <a:endParaRPr lang="ar-LB" sz="2000" b="1" dirty="0">
              <a:solidFill>
                <a:srgbClr val="D99931"/>
              </a:solidFill>
              <a:latin typeface="Times New Roman"/>
            </a:endParaRPr>
          </a:p>
        </p:txBody>
      </p:sp>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25</a:t>
            </a:fld>
            <a:endParaRPr lang="en-US" dirty="0"/>
          </a:p>
        </p:txBody>
      </p:sp>
      <p:cxnSp>
        <p:nvCxnSpPr>
          <p:cNvPr id="12" name="Straight Connector 11"/>
          <p:cNvCxnSpPr>
            <a:cxnSpLocks/>
          </p:cNvCxnSpPr>
          <p:nvPr/>
        </p:nvCxnSpPr>
        <p:spPr>
          <a:xfrm>
            <a:off x="152400" y="685800"/>
            <a:ext cx="32766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319613" y="685800"/>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graphicFrame>
        <p:nvGraphicFramePr>
          <p:cNvPr id="9" name="Table 8">
            <a:extLst>
              <a:ext uri="{FF2B5EF4-FFF2-40B4-BE49-F238E27FC236}">
                <a16:creationId xmlns:a16="http://schemas.microsoft.com/office/drawing/2014/main" id="{13416127-0B78-412C-AFFC-C77DFAAAC8C8}"/>
              </a:ext>
            </a:extLst>
          </p:cNvPr>
          <p:cNvGraphicFramePr>
            <a:graphicFrameLocks noGrp="1"/>
          </p:cNvGraphicFramePr>
          <p:nvPr>
            <p:extLst>
              <p:ext uri="{D42A27DB-BD31-4B8C-83A1-F6EECF244321}">
                <p14:modId xmlns:p14="http://schemas.microsoft.com/office/powerpoint/2010/main" val="126719733"/>
              </p:ext>
            </p:extLst>
          </p:nvPr>
        </p:nvGraphicFramePr>
        <p:xfrm>
          <a:off x="609599" y="1233903"/>
          <a:ext cx="8157845" cy="3819144"/>
        </p:xfrm>
        <a:graphic>
          <a:graphicData uri="http://schemas.openxmlformats.org/drawingml/2006/table">
            <a:tbl>
              <a:tblPr rtl="1" firstRow="1" firstCol="1" bandRow="1"/>
              <a:tblGrid>
                <a:gridCol w="1125652">
                  <a:extLst>
                    <a:ext uri="{9D8B030D-6E8A-4147-A177-3AD203B41FA5}">
                      <a16:colId xmlns:a16="http://schemas.microsoft.com/office/drawing/2014/main" val="3616657418"/>
                    </a:ext>
                  </a:extLst>
                </a:gridCol>
                <a:gridCol w="798109">
                  <a:extLst>
                    <a:ext uri="{9D8B030D-6E8A-4147-A177-3AD203B41FA5}">
                      <a16:colId xmlns:a16="http://schemas.microsoft.com/office/drawing/2014/main" val="4014805232"/>
                    </a:ext>
                  </a:extLst>
                </a:gridCol>
                <a:gridCol w="6234084">
                  <a:extLst>
                    <a:ext uri="{9D8B030D-6E8A-4147-A177-3AD203B41FA5}">
                      <a16:colId xmlns:a16="http://schemas.microsoft.com/office/drawing/2014/main" val="846763703"/>
                    </a:ext>
                  </a:extLst>
                </a:gridCol>
              </a:tblGrid>
              <a:tr h="0">
                <a:tc>
                  <a:txBody>
                    <a:bodyPr/>
                    <a:lstStyle/>
                    <a:p>
                      <a:pPr algn="r" rtl="1">
                        <a:lnSpc>
                          <a:spcPct val="115000"/>
                        </a:lnSpc>
                        <a:spcAft>
                          <a:spcPts val="1000"/>
                        </a:spcAft>
                      </a:pPr>
                      <a:r>
                        <a:rPr lang="ar-SA" sz="1600" b="1">
                          <a:effectLst/>
                          <a:latin typeface="Calibri" panose="020F0502020204030204" pitchFamily="34" charset="0"/>
                          <a:ea typeface="Calibri" panose="020F0502020204030204" pitchFamily="34" charset="0"/>
                          <a:cs typeface="Times New Roman" panose="02020603050405020304" pitchFamily="18" charset="0"/>
                        </a:rPr>
                        <a:t>المجالات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r" rtl="1">
                        <a:lnSpc>
                          <a:spcPct val="115000"/>
                        </a:lnSpc>
                        <a:spcAft>
                          <a:spcPts val="1000"/>
                        </a:spcAft>
                      </a:pPr>
                      <a:r>
                        <a:rPr lang="ar-SA"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الدول</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tc>
                  <a:txBody>
                    <a:bodyPr/>
                    <a:lstStyle/>
                    <a:p>
                      <a:pPr algn="r" rtl="1">
                        <a:lnSpc>
                          <a:spcPct val="115000"/>
                        </a:lnSpc>
                        <a:spcAft>
                          <a:spcPts val="1000"/>
                        </a:spcAft>
                      </a:pPr>
                      <a:r>
                        <a:rPr lang="ar-SA" sz="16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أبرز الجهود المستقبلية لتطوير إحصاءات تحويلات العاملين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EECE1"/>
                    </a:solidFill>
                  </a:tcPr>
                </a:tc>
                <a:extLst>
                  <a:ext uri="{0D108BD9-81ED-4DB2-BD59-A6C34878D82A}">
                    <a16:rowId xmlns:a16="http://schemas.microsoft.com/office/drawing/2014/main" val="2094154919"/>
                  </a:ext>
                </a:extLst>
              </a:tr>
              <a:tr h="0">
                <a:tc rowSpan="2">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اتساق وشمولية الإحصاءات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السودان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a:effectLst/>
                          <a:latin typeface="Calibri" panose="020F0502020204030204" pitchFamily="34" charset="0"/>
                          <a:ea typeface="Calibri" panose="020F0502020204030204" pitchFamily="34" charset="0"/>
                          <a:cs typeface="Times New Roman" panose="02020603050405020304" pitchFamily="18" charset="0"/>
                        </a:rPr>
                        <a:t>اقامة ورش تدريبية مع الجهات ذات الصلة.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5841710"/>
                  </a:ext>
                </a:extLst>
              </a:tr>
              <a:tr h="0">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عُمان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a:effectLst/>
                          <a:latin typeface="Calibri" panose="020F0502020204030204" pitchFamily="34" charset="0"/>
                          <a:ea typeface="Calibri" panose="020F0502020204030204" pitchFamily="34" charset="0"/>
                          <a:cs typeface="Times New Roman" panose="02020603050405020304" pitchFamily="18" charset="0"/>
                        </a:rPr>
                        <a:t>ستعمل البنوك وشركات الحوالة على وضع رموز موحدة لأغراض التحويل ضمن أنظمتها بما يتسق مع متطلبات تجميع بيانات إحصاءات ميزان المدفوعات ووضع الاستثمار الدولي، ويجري العمل حاليا على مراجعة الاستمارة الخاصة بنظام الإبلاغ لتضمين حقول أكثر وتوفير بيانات أكثر شمولاً.</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073401"/>
                  </a:ext>
                </a:extLst>
              </a:tr>
              <a:tr h="287020">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تبني المنهجيات الدولية ذات الصلة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عُمان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a:effectLst/>
                          <a:latin typeface="Calibri" panose="020F0502020204030204" pitchFamily="34" charset="0"/>
                          <a:ea typeface="Calibri" panose="020F0502020204030204" pitchFamily="34" charset="0"/>
                          <a:cs typeface="Times New Roman" panose="02020603050405020304" pitchFamily="18" charset="0"/>
                        </a:rPr>
                        <a:t>الانتقال إلى دليل الطبعة السادسة لتجميع إحصاءات ميزان المدفوعات.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0910826"/>
                  </a:ext>
                </a:extLst>
              </a:tr>
              <a:tr h="0">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إعداد ونشر الإحصاءات </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عُمان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a:effectLst/>
                          <a:latin typeface="Calibri" panose="020F0502020204030204" pitchFamily="34" charset="0"/>
                          <a:ea typeface="Calibri" panose="020F0502020204030204" pitchFamily="34" charset="0"/>
                          <a:cs typeface="Times New Roman" panose="02020603050405020304" pitchFamily="18" charset="0"/>
                        </a:rPr>
                        <a:t>نشر البيانات بشكل ربع سنوي بعد إنجاز العمل على نظام الإبلاغ عن المعاملات الدولية.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9483738"/>
                  </a:ext>
                </a:extLst>
              </a:tr>
              <a:tr h="0">
                <a:tc rowSpan="2">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تدقيق </a:t>
                      </a:r>
                      <a:r>
                        <a:rPr lang="ar-AE" sz="1600">
                          <a:effectLst/>
                          <a:latin typeface="Calibri" panose="020F0502020204030204" pitchFamily="34" charset="0"/>
                          <a:ea typeface="Calibri" panose="020F0502020204030204" pitchFamily="34" charset="0"/>
                          <a:cs typeface="Times New Roman" panose="02020603050405020304" pitchFamily="18" charset="0"/>
                        </a:rPr>
                        <a:t>وتعزيز</a:t>
                      </a:r>
                      <a:r>
                        <a:rPr lang="ar-SA" sz="1600">
                          <a:effectLst/>
                          <a:latin typeface="Calibri" panose="020F0502020204030204" pitchFamily="34" charset="0"/>
                          <a:ea typeface="Calibri" panose="020F0502020204030204" pitchFamily="34" charset="0"/>
                          <a:cs typeface="Times New Roman" panose="02020603050405020304" pitchFamily="18" charset="0"/>
                        </a:rPr>
                        <a:t> جودة الإحصاءات</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السودان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a:effectLst/>
                          <a:latin typeface="Calibri" panose="020F0502020204030204" pitchFamily="34" charset="0"/>
                          <a:ea typeface="Calibri" panose="020F0502020204030204" pitchFamily="34" charset="0"/>
                          <a:cs typeface="Times New Roman" panose="02020603050405020304" pitchFamily="18" charset="0"/>
                        </a:rPr>
                        <a:t>المتابعة اللصيقة مع الجهات ذات الصلة.</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1533862"/>
                  </a:ext>
                </a:extLst>
              </a:tr>
              <a:tr h="0">
                <a:tc vMerge="1">
                  <a:txBody>
                    <a:bodyPr/>
                    <a:lstStyle/>
                    <a:p>
                      <a:endParaRPr lang="en-US"/>
                    </a:p>
                  </a:txBody>
                  <a:tcPr/>
                </a:tc>
                <a:tc>
                  <a:txBody>
                    <a:bodyPr/>
                    <a:lstStyle/>
                    <a:p>
                      <a:pPr algn="r" rtl="1">
                        <a:lnSpc>
                          <a:spcPct val="115000"/>
                        </a:lnSpc>
                        <a:spcAft>
                          <a:spcPts val="1000"/>
                        </a:spcAft>
                      </a:pPr>
                      <a:r>
                        <a:rPr lang="ar-SA" sz="1600">
                          <a:effectLst/>
                          <a:latin typeface="Calibri" panose="020F0502020204030204" pitchFamily="34" charset="0"/>
                          <a:ea typeface="Calibri" panose="020F0502020204030204" pitchFamily="34" charset="0"/>
                          <a:cs typeface="Times New Roman" panose="02020603050405020304" pitchFamily="18" charset="0"/>
                        </a:rPr>
                        <a:t>عُمان</a:t>
                      </a:r>
                      <a:endParaRPr lang="en-US" sz="16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r" rtl="1">
                        <a:lnSpc>
                          <a:spcPct val="115000"/>
                        </a:lnSpc>
                        <a:spcAft>
                          <a:spcPts val="1000"/>
                        </a:spcAft>
                        <a:buFont typeface="Symbol" panose="05050102010706020507" pitchFamily="18" charset="2"/>
                        <a:buChar char=""/>
                        <a:tabLst>
                          <a:tab pos="619125" algn="r"/>
                        </a:tabLst>
                      </a:pPr>
                      <a:r>
                        <a:rPr lang="ar-SA" sz="1600" dirty="0">
                          <a:effectLst/>
                          <a:latin typeface="Calibri" panose="020F0502020204030204" pitchFamily="34" charset="0"/>
                          <a:ea typeface="Calibri" panose="020F0502020204030204" pitchFamily="34" charset="0"/>
                          <a:cs typeface="Times New Roman" panose="02020603050405020304" pitchFamily="18" charset="0"/>
                        </a:rPr>
                        <a:t>سيتم مقارنة البيانات المستلمة من البنوك وشركات الصرافة مع البيانات التي ستتوفر ضمن نظام الإبلاغ عن المعاملات الدولية .</a:t>
                      </a:r>
                      <a:endParaRPr lang="en-US" sz="16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8579592"/>
                  </a:ext>
                </a:extLst>
              </a:tr>
            </a:tbl>
          </a:graphicData>
        </a:graphic>
      </p:graphicFrame>
      <p:sp>
        <p:nvSpPr>
          <p:cNvPr id="15" name="TextBox 14">
            <a:extLst>
              <a:ext uri="{FF2B5EF4-FFF2-40B4-BE49-F238E27FC236}">
                <a16:creationId xmlns:a16="http://schemas.microsoft.com/office/drawing/2014/main" id="{83847DEA-B111-429B-B213-FB4959F182B6}"/>
              </a:ext>
            </a:extLst>
          </p:cNvPr>
          <p:cNvSpPr txBox="1"/>
          <p:nvPr/>
        </p:nvSpPr>
        <p:spPr>
          <a:xfrm>
            <a:off x="1899453" y="5122681"/>
            <a:ext cx="7244547" cy="469359"/>
          </a:xfrm>
          <a:prstGeom prst="rect">
            <a:avLst/>
          </a:prstGeom>
          <a:noFill/>
        </p:spPr>
        <p:txBody>
          <a:bodyPr wrap="square">
            <a:spAutoFit/>
          </a:bodyPr>
          <a:lstStyle/>
          <a:p>
            <a:pPr marL="359410" marR="400050" algn="r" rtl="1">
              <a:lnSpc>
                <a:spcPct val="115000"/>
              </a:lnSpc>
              <a:spcAft>
                <a:spcPts val="1000"/>
              </a:spcAft>
            </a:pPr>
            <a:r>
              <a:rPr lang="ar-SA"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المصدر: صندوق النقد العربي (2022). "استبيان إحصاءات تحويلات العاملين بالخارج في الدول العربية"، دراسات الاجتماع التاسع لمبادرة الإحصاءات العربية (عربستات)، نوفمبر.</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00465735"/>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667812" y="1524000"/>
            <a:ext cx="7725544" cy="2743200"/>
          </a:xfrm>
        </p:spPr>
        <p:txBody>
          <a:bodyPr>
            <a:noAutofit/>
          </a:bodyPr>
          <a:lstStyle/>
          <a:p>
            <a:pPr marL="0" indent="0" algn="ctr" rtl="1">
              <a:buNone/>
            </a:pPr>
            <a:endParaRPr lang="en-US" dirty="0">
              <a:latin typeface="Times New Roman"/>
              <a:cs typeface="Times New Roman"/>
            </a:endParaRPr>
          </a:p>
          <a:p>
            <a:pPr marL="0" indent="0" algn="ctr" rtl="1">
              <a:buNone/>
            </a:pPr>
            <a:r>
              <a:rPr lang="ar-EG" b="1" dirty="0">
                <a:latin typeface="Times New Roman"/>
                <a:cs typeface="Times New Roman"/>
              </a:rPr>
              <a:t>شكرا</a:t>
            </a:r>
            <a:r>
              <a:rPr lang="ar-AE" b="1" dirty="0">
                <a:latin typeface="Times New Roman"/>
                <a:cs typeface="Times New Roman"/>
              </a:rPr>
              <a:t>ً</a:t>
            </a:r>
            <a:endParaRPr lang="ar-EG" b="1" dirty="0">
              <a:latin typeface="Times New Roman"/>
              <a:cs typeface="Times New Roman"/>
            </a:endParaRPr>
          </a:p>
          <a:p>
            <a:pPr marL="0" indent="0" algn="ctr" rtl="1">
              <a:buNone/>
            </a:pPr>
            <a:r>
              <a:rPr lang="ar-EG" b="1" dirty="0">
                <a:latin typeface="Times New Roman"/>
                <a:cs typeface="Times New Roman"/>
              </a:rPr>
              <a:t>صندوق النقد العربي</a:t>
            </a:r>
          </a:p>
          <a:p>
            <a:pPr marL="0" indent="0" algn="ctr" rtl="1">
              <a:buNone/>
            </a:pPr>
            <a:r>
              <a:rPr lang="en-US" b="1" dirty="0">
                <a:latin typeface="Times New Roman"/>
                <a:cs typeface="Times New Roman"/>
              </a:rPr>
              <a:t>www.amf.org.ae</a:t>
            </a:r>
            <a:endParaRPr lang="ar-AE" b="1" dirty="0">
              <a:latin typeface="Times New Roman"/>
              <a:cs typeface="Times New Roman"/>
            </a:endParaRPr>
          </a:p>
        </p:txBody>
      </p:sp>
      <p:sp>
        <p:nvSpPr>
          <p:cNvPr id="4" name="Footer Placeholder 3">
            <a:extLst>
              <a:ext uri="{FF2B5EF4-FFF2-40B4-BE49-F238E27FC236}">
                <a16:creationId xmlns:a16="http://schemas.microsoft.com/office/drawing/2014/main" id="{724D6C12-6986-4B34-B9AB-8CF02639C0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F583922-96F2-4031-B2B4-9228BD454C48}"/>
              </a:ext>
            </a:extLst>
          </p:cNvPr>
          <p:cNvSpPr>
            <a:spLocks noGrp="1"/>
          </p:cNvSpPr>
          <p:nvPr>
            <p:ph type="sldNum" sz="quarter" idx="12"/>
          </p:nvPr>
        </p:nvSpPr>
        <p:spPr/>
        <p:txBody>
          <a:bodyPr/>
          <a:lstStyle/>
          <a:p>
            <a:fld id="{DDA2629D-55A8-4E49-B80C-159C399841EF}" type="slidenum">
              <a:rPr lang="en-US" sz="2000" smtClean="0">
                <a:solidFill>
                  <a:schemeClr val="tx1"/>
                </a:solidFill>
                <a:latin typeface="Times New Roman" panose="02020603050405020304" pitchFamily="18" charset="0"/>
                <a:cs typeface="Times New Roman" panose="02020603050405020304" pitchFamily="18" charset="0"/>
              </a:rPr>
              <a:pPr/>
              <a:t>26</a:t>
            </a:fld>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741309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1" y="2438400"/>
            <a:ext cx="8686800" cy="1545120"/>
          </a:xfrm>
        </p:spPr>
        <p:txBody>
          <a:bodyPr>
            <a:noAutofit/>
          </a:bodyPr>
          <a:lstStyle/>
          <a:p>
            <a:pPr marL="0" indent="0" algn="r" rtl="1">
              <a:buNone/>
            </a:pPr>
            <a:endParaRPr lang="en-US" sz="2800" dirty="0">
              <a:latin typeface="Times New Roman"/>
              <a:cs typeface="Times New Roman"/>
            </a:endParaRPr>
          </a:p>
          <a:p>
            <a:pPr marL="0" indent="0" algn="r" rtl="1">
              <a:lnSpc>
                <a:spcPct val="200000"/>
              </a:lnSpc>
              <a:buNone/>
            </a:pPr>
            <a:r>
              <a:rPr lang="ar-AE" sz="2800" b="1" dirty="0">
                <a:latin typeface="Times New Roman"/>
                <a:cs typeface="Times New Roman"/>
              </a:rPr>
              <a:t>أولاً: </a:t>
            </a:r>
            <a:r>
              <a:rPr lang="ar-EG" sz="2800" b="1" dirty="0">
                <a:latin typeface="Times New Roman"/>
                <a:cs typeface="Times New Roman"/>
              </a:rPr>
              <a:t>إطار العام لإعداد ونشر إحصاءات تحويلات العاملين في الدول العربية</a:t>
            </a:r>
          </a:p>
          <a:p>
            <a:pPr marL="0" indent="0" algn="r" rtl="1">
              <a:lnSpc>
                <a:spcPct val="200000"/>
              </a:lnSpc>
              <a:buNone/>
            </a:pPr>
            <a:endParaRPr lang="ar-EG" sz="2800" b="1" dirty="0">
              <a:latin typeface="Times New Roman"/>
              <a:cs typeface="Times New Roman"/>
            </a:endParaRPr>
          </a:p>
        </p:txBody>
      </p:sp>
      <p:sp>
        <p:nvSpPr>
          <p:cNvPr id="4" name="Footer Placeholder 3">
            <a:extLst>
              <a:ext uri="{FF2B5EF4-FFF2-40B4-BE49-F238E27FC236}">
                <a16:creationId xmlns:a16="http://schemas.microsoft.com/office/drawing/2014/main" id="{724D6C12-6986-4B34-B9AB-8CF02639C0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F583922-96F2-4031-B2B4-9228BD454C48}"/>
              </a:ext>
            </a:extLst>
          </p:cNvPr>
          <p:cNvSpPr>
            <a:spLocks noGrp="1"/>
          </p:cNvSpPr>
          <p:nvPr>
            <p:ph type="sldNum" sz="quarter" idx="12"/>
          </p:nvPr>
        </p:nvSpPr>
        <p:spPr/>
        <p:txBody>
          <a:bodyPr/>
          <a:lstStyle/>
          <a:p>
            <a:fld id="{DDA2629D-55A8-4E49-B80C-159C399841EF}" type="slidenum">
              <a:rPr lang="en-US" sz="2000" smtClean="0">
                <a:solidFill>
                  <a:schemeClr val="tx1"/>
                </a:solidFill>
                <a:latin typeface="Times New Roman" panose="02020603050405020304" pitchFamily="18" charset="0"/>
                <a:cs typeface="Times New Roman" panose="02020603050405020304" pitchFamily="18" charset="0"/>
              </a:rPr>
              <a:pPr/>
              <a:t>3</a:t>
            </a:fld>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505818"/>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4</a:t>
            </a:fld>
            <a:endParaRPr lang="en-US" dirty="0"/>
          </a:p>
        </p:txBody>
      </p:sp>
      <p:cxnSp>
        <p:nvCxnSpPr>
          <p:cNvPr id="12" name="Straight Connector 11"/>
          <p:cNvCxnSpPr>
            <a:cxnSpLocks/>
          </p:cNvCxnSpPr>
          <p:nvPr/>
        </p:nvCxnSpPr>
        <p:spPr>
          <a:xfrm>
            <a:off x="152400" y="685800"/>
            <a:ext cx="38862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8319613" y="685800"/>
            <a:ext cx="824387"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34" name="Title 1">
            <a:extLst>
              <a:ext uri="{FF2B5EF4-FFF2-40B4-BE49-F238E27FC236}">
                <a16:creationId xmlns:a16="http://schemas.microsoft.com/office/drawing/2014/main" id="{8FC2B6E8-3B45-42D4-A7DA-98F29307E328}"/>
              </a:ext>
            </a:extLst>
          </p:cNvPr>
          <p:cNvSpPr>
            <a:spLocks noGrp="1"/>
          </p:cNvSpPr>
          <p:nvPr>
            <p:ph type="title"/>
          </p:nvPr>
        </p:nvSpPr>
        <p:spPr>
          <a:xfrm>
            <a:off x="3810000" y="508731"/>
            <a:ext cx="4648200" cy="481869"/>
          </a:xfrm>
        </p:spPr>
        <p:txBody>
          <a:bodyPr>
            <a:noAutofit/>
          </a:bodyPr>
          <a:lstStyle/>
          <a:p>
            <a:r>
              <a:rPr lang="ar-LB" sz="2000" b="1" dirty="0">
                <a:solidFill>
                  <a:srgbClr val="D99931"/>
                </a:solidFill>
                <a:latin typeface="Times New Roman"/>
              </a:rPr>
              <a:t>أولاً: إطار العام لإعداد ونشر إحصاءات تحويلات العاملين في الدول العربية</a:t>
            </a:r>
          </a:p>
        </p:txBody>
      </p:sp>
      <p:sp>
        <p:nvSpPr>
          <p:cNvPr id="36" name="TextBox 35">
            <a:extLst>
              <a:ext uri="{FF2B5EF4-FFF2-40B4-BE49-F238E27FC236}">
                <a16:creationId xmlns:a16="http://schemas.microsoft.com/office/drawing/2014/main" id="{25983C7D-1345-4159-95D7-A6C693DC59D4}"/>
              </a:ext>
            </a:extLst>
          </p:cNvPr>
          <p:cNvSpPr txBox="1"/>
          <p:nvPr/>
        </p:nvSpPr>
        <p:spPr>
          <a:xfrm>
            <a:off x="762001" y="1600200"/>
            <a:ext cx="7538378" cy="3247492"/>
          </a:xfrm>
          <a:prstGeom prst="rect">
            <a:avLst/>
          </a:prstGeom>
          <a:noFill/>
        </p:spPr>
        <p:txBody>
          <a:bodyPr wrap="square">
            <a:spAutoFit/>
          </a:bodyPr>
          <a:lstStyle/>
          <a:p>
            <a:pPr algn="just" rtl="1">
              <a:lnSpc>
                <a:spcPct val="200000"/>
              </a:lnSpc>
              <a:spcBef>
                <a:spcPts val="1200"/>
              </a:spcBef>
              <a:tabLst>
                <a:tab pos="3657600" algn="l"/>
              </a:tabLst>
            </a:pPr>
            <a:r>
              <a:rPr lang="ar-AE" sz="3600" b="1" dirty="0">
                <a:effectLst/>
                <a:latin typeface="Times New Roman" panose="02020603050405020304" pitchFamily="18" charset="0"/>
                <a:ea typeface="Times New Roman" panose="02020603050405020304" pitchFamily="18" charset="0"/>
                <a:cs typeface="+mj-cs"/>
              </a:rPr>
              <a:t>يتم جمع بيانات إحصاءات "تحويلات العاملين بالخارج" في إطار بند "التحويلات الشخصية" </a:t>
            </a:r>
            <a:r>
              <a:rPr lang="ar-SA" sz="3600" b="1" dirty="0">
                <a:effectLst/>
                <a:latin typeface="Times New Roman" panose="02020603050405020304" pitchFamily="18" charset="0"/>
                <a:ea typeface="Times New Roman" panose="02020603050405020304" pitchFamily="18" charset="0"/>
                <a:cs typeface="+mj-cs"/>
              </a:rPr>
              <a:t>في حساب الدخل الثانوي </a:t>
            </a:r>
            <a:r>
              <a:rPr lang="ar-AE" sz="3600" b="1" dirty="0">
                <a:effectLst/>
                <a:latin typeface="Times New Roman" panose="02020603050405020304" pitchFamily="18" charset="0"/>
                <a:ea typeface="Times New Roman" panose="02020603050405020304" pitchFamily="18" charset="0"/>
                <a:cs typeface="+mj-cs"/>
              </a:rPr>
              <a:t>في ميزان المدفوعات. </a:t>
            </a:r>
            <a:endParaRPr lang="en-US" sz="3600" b="1" dirty="0">
              <a:effectLst/>
              <a:latin typeface="Times New Roman" panose="02020603050405020304" pitchFamily="18" charset="0"/>
              <a:ea typeface="Times New Roman" panose="02020603050405020304" pitchFamily="18" charset="0"/>
              <a:cs typeface="+mj-cs"/>
            </a:endParaRPr>
          </a:p>
        </p:txBody>
      </p:sp>
    </p:spTree>
    <p:extLst>
      <p:ext uri="{BB962C8B-B14F-4D97-AF65-F5344CB8AC3E}">
        <p14:creationId xmlns:p14="http://schemas.microsoft.com/office/powerpoint/2010/main" val="162370266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438400"/>
            <a:ext cx="8991600" cy="1545120"/>
          </a:xfrm>
        </p:spPr>
        <p:txBody>
          <a:bodyPr>
            <a:noAutofit/>
          </a:bodyPr>
          <a:lstStyle/>
          <a:p>
            <a:pPr marL="0" indent="0" algn="r" rtl="1">
              <a:buNone/>
            </a:pPr>
            <a:endParaRPr lang="en-US" sz="2400" dirty="0">
              <a:latin typeface="Times New Roman"/>
              <a:cs typeface="Times New Roman"/>
            </a:endParaRPr>
          </a:p>
          <a:p>
            <a:pPr marL="0" indent="0" algn="r" rtl="1">
              <a:lnSpc>
                <a:spcPct val="200000"/>
              </a:lnSpc>
              <a:buNone/>
            </a:pPr>
            <a:r>
              <a:rPr lang="ar-AE" sz="2600" b="1" dirty="0">
                <a:latin typeface="Times New Roman"/>
                <a:cs typeface="Times New Roman"/>
              </a:rPr>
              <a:t>ثانياً: الجهة المسؤولة ومصادر البيانات والآلية المتبعة للتنسيق مع الجهات المعنية</a:t>
            </a:r>
            <a:endParaRPr lang="ar-EG" sz="2600" b="1" dirty="0">
              <a:latin typeface="Times New Roman"/>
              <a:cs typeface="Times New Roman"/>
            </a:endParaRPr>
          </a:p>
        </p:txBody>
      </p:sp>
      <p:sp>
        <p:nvSpPr>
          <p:cNvPr id="4" name="Footer Placeholder 3">
            <a:extLst>
              <a:ext uri="{FF2B5EF4-FFF2-40B4-BE49-F238E27FC236}">
                <a16:creationId xmlns:a16="http://schemas.microsoft.com/office/drawing/2014/main" id="{724D6C12-6986-4B34-B9AB-8CF02639C067}"/>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8F583922-96F2-4031-B2B4-9228BD454C4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A2629D-55A8-4E49-B80C-159C399841EF}" type="slidenum">
              <a:rPr kumimoji="0" lang="en-US" sz="2000" b="0" i="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2000" b="0" i="0" u="none" strike="noStrike" kern="1200" cap="none" spc="0" normalizeH="0" baseline="0" noProof="0" dirty="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423924853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6</a:t>
            </a:fld>
            <a:endParaRPr lang="en-US" dirty="0"/>
          </a:p>
        </p:txBody>
      </p:sp>
      <p:cxnSp>
        <p:nvCxnSpPr>
          <p:cNvPr id="12" name="Straight Connector 11"/>
          <p:cNvCxnSpPr>
            <a:cxnSpLocks/>
          </p:cNvCxnSpPr>
          <p:nvPr/>
        </p:nvCxnSpPr>
        <p:spPr>
          <a:xfrm>
            <a:off x="76200" y="685800"/>
            <a:ext cx="3733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p:cNvCxnSpPr>
          <p:nvPr/>
        </p:nvCxnSpPr>
        <p:spPr>
          <a:xfrm>
            <a:off x="8458200" y="685800"/>
            <a:ext cx="685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34" name="Title 1">
            <a:extLst>
              <a:ext uri="{FF2B5EF4-FFF2-40B4-BE49-F238E27FC236}">
                <a16:creationId xmlns:a16="http://schemas.microsoft.com/office/drawing/2014/main" id="{8FC2B6E8-3B45-42D4-A7DA-98F29307E328}"/>
              </a:ext>
            </a:extLst>
          </p:cNvPr>
          <p:cNvSpPr>
            <a:spLocks noGrp="1"/>
          </p:cNvSpPr>
          <p:nvPr>
            <p:ph type="title"/>
          </p:nvPr>
        </p:nvSpPr>
        <p:spPr>
          <a:xfrm>
            <a:off x="3810000" y="508731"/>
            <a:ext cx="4648200" cy="481869"/>
          </a:xfrm>
        </p:spPr>
        <p:txBody>
          <a:bodyPr>
            <a:noAutofit/>
          </a:bodyPr>
          <a:lstStyle/>
          <a:p>
            <a:r>
              <a:rPr lang="ar-LB" sz="2000" b="1" dirty="0">
                <a:solidFill>
                  <a:srgbClr val="D99931"/>
                </a:solidFill>
                <a:latin typeface="Times New Roman"/>
              </a:rPr>
              <a:t>ثانياً: الجهة المسؤولة ومصادر البيانات والآلية المتبعة للتنسيق مع الجهات المعنية</a:t>
            </a:r>
          </a:p>
        </p:txBody>
      </p:sp>
      <p:sp>
        <p:nvSpPr>
          <p:cNvPr id="18" name="TextBox 17">
            <a:extLst>
              <a:ext uri="{FF2B5EF4-FFF2-40B4-BE49-F238E27FC236}">
                <a16:creationId xmlns:a16="http://schemas.microsoft.com/office/drawing/2014/main" id="{8F9D33F9-0445-47A6-AE56-D058F98E627C}"/>
              </a:ext>
            </a:extLst>
          </p:cNvPr>
          <p:cNvSpPr txBox="1"/>
          <p:nvPr/>
        </p:nvSpPr>
        <p:spPr>
          <a:xfrm>
            <a:off x="838200" y="1305483"/>
            <a:ext cx="7620000" cy="4866717"/>
          </a:xfrm>
          <a:prstGeom prst="rect">
            <a:avLst/>
          </a:prstGeom>
          <a:noFill/>
        </p:spPr>
        <p:txBody>
          <a:bodyPr wrap="square">
            <a:spAutoFit/>
          </a:bodyPr>
          <a:lstStyle/>
          <a:p>
            <a:pPr algn="just" rtl="1">
              <a:lnSpc>
                <a:spcPct val="200000"/>
              </a:lnSpc>
              <a:spcBef>
                <a:spcPts val="1200"/>
              </a:spcBef>
              <a:tabLst>
                <a:tab pos="3657600" algn="l"/>
              </a:tabLst>
            </a:pPr>
            <a:r>
              <a:rPr lang="ar-AE" sz="3200" dirty="0">
                <a:effectLst/>
                <a:latin typeface="Times New Roman" panose="02020603050405020304" pitchFamily="18" charset="0"/>
                <a:ea typeface="Times New Roman" panose="02020603050405020304" pitchFamily="18" charset="0"/>
                <a:cs typeface="+mj-cs"/>
              </a:rPr>
              <a:t>يعتبر البنك المركزي الجهة الأساسية المسؤولة عن إعداد ونشر إحصاءات تحويلات العاملين في كافة الدول العربية المستوفية للاستبيان، فيما تشترك سلطة النقد الفلسطينية والجهاز المركزي للإحصاء الفلسطيني في إعداد ونشر هذه الإحصاءات.</a:t>
            </a:r>
            <a:endParaRPr lang="en-US" sz="3200" dirty="0">
              <a:effectLst/>
              <a:latin typeface="Times New Roman" panose="02020603050405020304" pitchFamily="18" charset="0"/>
              <a:ea typeface="Times New Roman" panose="02020603050405020304" pitchFamily="18" charset="0"/>
              <a:cs typeface="+mj-cs"/>
            </a:endParaRPr>
          </a:p>
        </p:txBody>
      </p:sp>
    </p:spTree>
    <p:extLst>
      <p:ext uri="{BB962C8B-B14F-4D97-AF65-F5344CB8AC3E}">
        <p14:creationId xmlns:p14="http://schemas.microsoft.com/office/powerpoint/2010/main" val="284155159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A2629D-55A8-4E49-B80C-159C399841E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12" name="Straight Connector 11"/>
          <p:cNvCxnSpPr>
            <a:cxnSpLocks/>
          </p:cNvCxnSpPr>
          <p:nvPr/>
        </p:nvCxnSpPr>
        <p:spPr>
          <a:xfrm>
            <a:off x="76200" y="685800"/>
            <a:ext cx="3733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p:cNvCxnSpPr>
          <p:nvPr/>
        </p:nvCxnSpPr>
        <p:spPr>
          <a:xfrm>
            <a:off x="8458200" y="685800"/>
            <a:ext cx="685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34" name="Title 1">
            <a:extLst>
              <a:ext uri="{FF2B5EF4-FFF2-40B4-BE49-F238E27FC236}">
                <a16:creationId xmlns:a16="http://schemas.microsoft.com/office/drawing/2014/main" id="{8FC2B6E8-3B45-42D4-A7DA-98F29307E328}"/>
              </a:ext>
            </a:extLst>
          </p:cNvPr>
          <p:cNvSpPr>
            <a:spLocks noGrp="1"/>
          </p:cNvSpPr>
          <p:nvPr>
            <p:ph type="title"/>
          </p:nvPr>
        </p:nvSpPr>
        <p:spPr>
          <a:xfrm>
            <a:off x="3810000" y="508731"/>
            <a:ext cx="4648200" cy="481869"/>
          </a:xfrm>
        </p:spPr>
        <p:txBody>
          <a:bodyPr>
            <a:noAutofit/>
          </a:bodyPr>
          <a:lstStyle/>
          <a:p>
            <a:r>
              <a:rPr lang="ar-LB" sz="2000" b="1" dirty="0">
                <a:solidFill>
                  <a:srgbClr val="D99931"/>
                </a:solidFill>
                <a:latin typeface="Times New Roman"/>
              </a:rPr>
              <a:t>ثانياً: الجهة المسؤولة ومصادر البيانات والآلية المتبعة للتنسيق مع الجهات المعنية</a:t>
            </a:r>
          </a:p>
        </p:txBody>
      </p:sp>
      <p:sp>
        <p:nvSpPr>
          <p:cNvPr id="18" name="TextBox 17">
            <a:extLst>
              <a:ext uri="{FF2B5EF4-FFF2-40B4-BE49-F238E27FC236}">
                <a16:creationId xmlns:a16="http://schemas.microsoft.com/office/drawing/2014/main" id="{8F9D33F9-0445-47A6-AE56-D058F98E627C}"/>
              </a:ext>
            </a:extLst>
          </p:cNvPr>
          <p:cNvSpPr txBox="1"/>
          <p:nvPr/>
        </p:nvSpPr>
        <p:spPr>
          <a:xfrm>
            <a:off x="457200" y="1573018"/>
            <a:ext cx="8153400" cy="3954929"/>
          </a:xfrm>
          <a:prstGeom prst="rect">
            <a:avLst/>
          </a:prstGeom>
          <a:noFill/>
        </p:spPr>
        <p:txBody>
          <a:bodyPr wrap="square">
            <a:spAutoFit/>
          </a:bodyPr>
          <a:lstStyle/>
          <a:p>
            <a:pPr marL="0" marR="0" lvl="0" indent="0" algn="just" defTabSz="914400" rtl="1" eaLnBrk="1" fontAlgn="auto" latinLnBrk="0" hangingPunct="1">
              <a:lnSpc>
                <a:spcPct val="100000"/>
              </a:lnSpc>
              <a:spcBef>
                <a:spcPts val="1200"/>
              </a:spcBef>
              <a:spcAft>
                <a:spcPts val="0"/>
              </a:spcAft>
              <a:buClrTx/>
              <a:buSzTx/>
              <a:buFontTx/>
              <a:buNone/>
              <a:tabLst>
                <a:tab pos="3657600" algn="l"/>
              </a:tabLst>
              <a:defRPr/>
            </a:pPr>
            <a:r>
              <a:rPr kumimoji="0" lang="ar-AE" sz="2100" b="1"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تحصل البنوك المركزية على البيانات من عدد من المصادر من أهمها</a:t>
            </a:r>
            <a:r>
              <a:rPr kumimoji="0" lang="en-US" sz="2100" b="1" i="0" u="none" strike="noStrike" kern="1200" cap="none" spc="0" normalizeH="0" baseline="0" noProof="0" dirty="0">
                <a:ln>
                  <a:noFill/>
                </a:ln>
                <a:solidFill>
                  <a:schemeClr val="accent2">
                    <a:lumMod val="50000"/>
                  </a:schemeClr>
                </a:solidFill>
                <a:effectLst/>
                <a:uLnTx/>
                <a:uFillTx/>
                <a:latin typeface="Times New Roman" panose="02020603050405020304" pitchFamily="18" charset="0"/>
                <a:ea typeface="Times New Roman" panose="02020603050405020304" pitchFamily="18" charset="0"/>
                <a:cs typeface="+mn-cs"/>
              </a:rPr>
              <a:t>:</a:t>
            </a:r>
          </a:p>
          <a:p>
            <a:pPr marL="342900" marR="0" lvl="0" indent="-342900" algn="just" defTabSz="914400" rtl="1" eaLnBrk="1" fontAlgn="auto" latinLnBrk="0" hangingPunct="1">
              <a:lnSpc>
                <a:spcPct val="150000"/>
              </a:lnSpc>
              <a:spcBef>
                <a:spcPts val="1200"/>
              </a:spcBef>
              <a:spcAft>
                <a:spcPts val="0"/>
              </a:spcAft>
              <a:buClrTx/>
              <a:buSzTx/>
              <a:buFont typeface="Symbol" panose="05050102010706020507" pitchFamily="18" charset="2"/>
              <a:buChar char=""/>
              <a:tabLst>
                <a:tab pos="3657600" algn="l"/>
              </a:tabLst>
              <a:defRPr/>
            </a:pPr>
            <a:r>
              <a:rPr kumimoji="0" lang="ar-AE"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القطاع المصرفي من خلال نظام الإبلاغ عن المعاملات الدولية</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1" eaLnBrk="1" fontAlgn="auto" latinLnBrk="0" hangingPunct="1">
              <a:lnSpc>
                <a:spcPct val="100000"/>
              </a:lnSpc>
              <a:spcBef>
                <a:spcPts val="1200"/>
              </a:spcBef>
              <a:spcAft>
                <a:spcPts val="0"/>
              </a:spcAft>
              <a:buClrTx/>
              <a:buSzTx/>
              <a:buFont typeface="Symbol" panose="05050102010706020507" pitchFamily="18" charset="2"/>
              <a:buChar char=""/>
              <a:tabLst>
                <a:tab pos="3657600" algn="l"/>
              </a:tabLst>
              <a:defRPr/>
            </a:pPr>
            <a:r>
              <a:rPr kumimoji="0" lang="ar-AE"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شركات تحويل الأموال (البحرين، والسودان، ولبنان)</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1" eaLnBrk="1" fontAlgn="auto" latinLnBrk="0" hangingPunct="1">
              <a:lnSpc>
                <a:spcPct val="100000"/>
              </a:lnSpc>
              <a:spcBef>
                <a:spcPts val="1200"/>
              </a:spcBef>
              <a:spcAft>
                <a:spcPts val="0"/>
              </a:spcAft>
              <a:buClrTx/>
              <a:buSzTx/>
              <a:buFont typeface="Symbol" panose="05050102010706020507" pitchFamily="18" charset="2"/>
              <a:buChar char=""/>
              <a:tabLst>
                <a:tab pos="3657600" algn="l"/>
              </a:tabLst>
              <a:defRPr/>
            </a:pPr>
            <a:r>
              <a:rPr kumimoji="0" lang="ar-AE"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مكاتب البريد لرصد تحويلات العاملين (الجزائر)</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1" eaLnBrk="1" fontAlgn="auto" latinLnBrk="0" hangingPunct="1">
              <a:lnSpc>
                <a:spcPct val="100000"/>
              </a:lnSpc>
              <a:spcBef>
                <a:spcPts val="1200"/>
              </a:spcBef>
              <a:spcAft>
                <a:spcPts val="0"/>
              </a:spcAft>
              <a:buClrTx/>
              <a:buSzTx/>
              <a:buFont typeface="Symbol" panose="05050102010706020507" pitchFamily="18" charset="2"/>
              <a:buChar char=""/>
              <a:tabLst>
                <a:tab pos="3657600" algn="l"/>
              </a:tabLst>
              <a:defRPr/>
            </a:pPr>
            <a:r>
              <a:rPr kumimoji="0" lang="ar-AE"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التنسيق مع أجهزة الإحصاء لرصد هذه التحويلات من خلال نتائج مسح إنفاق الأسرة (فلسطين)</a:t>
            </a:r>
            <a:r>
              <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342900" marR="0" lvl="0" indent="-342900" algn="just" defTabSz="914400" rtl="1" eaLnBrk="1" fontAlgn="auto" latinLnBrk="0" hangingPunct="1">
              <a:lnSpc>
                <a:spcPct val="100000"/>
              </a:lnSpc>
              <a:spcBef>
                <a:spcPts val="1200"/>
              </a:spcBef>
              <a:spcAft>
                <a:spcPts val="0"/>
              </a:spcAft>
              <a:buClrTx/>
              <a:buSzTx/>
              <a:buFont typeface="Symbol" panose="05050102010706020507" pitchFamily="18" charset="2"/>
              <a:buChar char=""/>
              <a:tabLst>
                <a:tab pos="3657600" algn="l"/>
              </a:tabLst>
              <a:defRPr/>
            </a:pPr>
            <a:r>
              <a:rPr kumimoji="0" lang="ar-AE"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فيما ترتبط البنوك في دول عربية أخرى بالبنك المركزي من خلال نظام خاص يسمح لها بالإفصاح عن بيانات تحويلات العاملين (السعودية). </a:t>
            </a:r>
            <a:endParaRPr kumimoji="0" lang="en-US" sz="2400" b="1"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56477312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2FEED47-E0CA-4783-8044-1F31D4357AA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8882BC5-93DD-4857-A4BC-3982ABFCB849}"/>
              </a:ext>
            </a:extLst>
          </p:cNvPr>
          <p:cNvSpPr>
            <a:spLocks noGrp="1"/>
          </p:cNvSpPr>
          <p:nvPr>
            <p:ph type="sldNum" sz="quarter" idx="12"/>
          </p:nvPr>
        </p:nvSpPr>
        <p:spPr/>
        <p:txBody>
          <a:bodyPr/>
          <a:lstStyle/>
          <a:p>
            <a:fld id="{DDA2629D-55A8-4E49-B80C-159C399841EF}" type="slidenum">
              <a:rPr lang="en-US" smtClean="0"/>
              <a:pPr/>
              <a:t>8</a:t>
            </a:fld>
            <a:endParaRPr lang="en-US" dirty="0"/>
          </a:p>
        </p:txBody>
      </p:sp>
      <p:cxnSp>
        <p:nvCxnSpPr>
          <p:cNvPr id="12" name="Straight Connector 11"/>
          <p:cNvCxnSpPr>
            <a:cxnSpLocks/>
          </p:cNvCxnSpPr>
          <p:nvPr/>
        </p:nvCxnSpPr>
        <p:spPr>
          <a:xfrm>
            <a:off x="76200" y="685800"/>
            <a:ext cx="3733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a:cxnSpLocks/>
          </p:cNvCxnSpPr>
          <p:nvPr/>
        </p:nvCxnSpPr>
        <p:spPr>
          <a:xfrm>
            <a:off x="8458200" y="685800"/>
            <a:ext cx="685800" cy="0"/>
          </a:xfrm>
          <a:prstGeom prst="line">
            <a:avLst/>
          </a:prstGeom>
          <a:ln>
            <a:solidFill>
              <a:srgbClr val="D99931"/>
            </a:solidFill>
          </a:ln>
          <a:effectLst/>
        </p:spPr>
        <p:style>
          <a:lnRef idx="2">
            <a:schemeClr val="accent1"/>
          </a:lnRef>
          <a:fillRef idx="0">
            <a:schemeClr val="accent1"/>
          </a:fillRef>
          <a:effectRef idx="1">
            <a:schemeClr val="accent1"/>
          </a:effectRef>
          <a:fontRef idx="minor">
            <a:schemeClr val="tx1"/>
          </a:fontRef>
        </p:style>
      </p:cxnSp>
      <p:sp>
        <p:nvSpPr>
          <p:cNvPr id="34" name="Title 1">
            <a:extLst>
              <a:ext uri="{FF2B5EF4-FFF2-40B4-BE49-F238E27FC236}">
                <a16:creationId xmlns:a16="http://schemas.microsoft.com/office/drawing/2014/main" id="{8FC2B6E8-3B45-42D4-A7DA-98F29307E328}"/>
              </a:ext>
            </a:extLst>
          </p:cNvPr>
          <p:cNvSpPr>
            <a:spLocks noGrp="1"/>
          </p:cNvSpPr>
          <p:nvPr>
            <p:ph type="title"/>
          </p:nvPr>
        </p:nvSpPr>
        <p:spPr>
          <a:xfrm>
            <a:off x="3810000" y="508731"/>
            <a:ext cx="4648200" cy="481869"/>
          </a:xfrm>
        </p:spPr>
        <p:txBody>
          <a:bodyPr>
            <a:noAutofit/>
          </a:bodyPr>
          <a:lstStyle/>
          <a:p>
            <a:r>
              <a:rPr lang="ar-LB" sz="2000" b="1" dirty="0">
                <a:solidFill>
                  <a:srgbClr val="D99931"/>
                </a:solidFill>
                <a:latin typeface="Times New Roman"/>
              </a:rPr>
              <a:t>ثانياً: الجهة المسؤولة ومصادر البيانات والآلية المتبعة للتنسيق مع الجهات المعنية</a:t>
            </a:r>
            <a:r>
              <a:rPr lang="ar-AE" sz="2000" b="1" dirty="0">
                <a:solidFill>
                  <a:srgbClr val="D99931"/>
                </a:solidFill>
                <a:latin typeface="Times New Roman"/>
              </a:rPr>
              <a:t> (تابع)</a:t>
            </a:r>
            <a:endParaRPr lang="ar-LB" sz="2000" b="1" dirty="0">
              <a:solidFill>
                <a:srgbClr val="D99931"/>
              </a:solidFill>
              <a:latin typeface="Times New Roman"/>
            </a:endParaRPr>
          </a:p>
        </p:txBody>
      </p:sp>
      <p:sp>
        <p:nvSpPr>
          <p:cNvPr id="9" name="TextBox 8">
            <a:extLst>
              <a:ext uri="{FF2B5EF4-FFF2-40B4-BE49-F238E27FC236}">
                <a16:creationId xmlns:a16="http://schemas.microsoft.com/office/drawing/2014/main" id="{2E181494-6AEE-4B53-A96F-10CED680EED3}"/>
              </a:ext>
            </a:extLst>
          </p:cNvPr>
          <p:cNvSpPr txBox="1"/>
          <p:nvPr/>
        </p:nvSpPr>
        <p:spPr>
          <a:xfrm>
            <a:off x="651545" y="1338267"/>
            <a:ext cx="8001000" cy="4365619"/>
          </a:xfrm>
          <a:prstGeom prst="rect">
            <a:avLst/>
          </a:prstGeom>
          <a:noFill/>
        </p:spPr>
        <p:txBody>
          <a:bodyPr wrap="square">
            <a:spAutoFit/>
          </a:bodyPr>
          <a:lstStyle/>
          <a:p>
            <a:pPr algn="just" rtl="1">
              <a:lnSpc>
                <a:spcPct val="150000"/>
              </a:lnSpc>
              <a:spcBef>
                <a:spcPts val="1200"/>
              </a:spcBef>
              <a:tabLst>
                <a:tab pos="3657600" algn="l"/>
              </a:tabLst>
            </a:pPr>
            <a:r>
              <a:rPr lang="ar-AE" sz="2400" b="1" dirty="0">
                <a:solidFill>
                  <a:schemeClr val="accent2">
                    <a:lumMod val="50000"/>
                  </a:schemeClr>
                </a:solidFill>
                <a:effectLst/>
                <a:latin typeface="Times New Roman" panose="02020603050405020304" pitchFamily="18" charset="0"/>
                <a:ea typeface="Times New Roman" panose="02020603050405020304" pitchFamily="18" charset="0"/>
                <a:cs typeface="+mj-cs"/>
              </a:rPr>
              <a:t>يتم نشر إحصاءات تحويلات العاملين في أغلب الدول العربية كما يلي:</a:t>
            </a:r>
            <a:endParaRPr lang="en-US" sz="2400" b="1" dirty="0">
              <a:solidFill>
                <a:schemeClr val="accent2">
                  <a:lumMod val="50000"/>
                </a:schemeClr>
              </a:solidFill>
              <a:effectLst/>
              <a:latin typeface="Times New Roman" panose="02020603050405020304" pitchFamily="18" charset="0"/>
              <a:ea typeface="Times New Roman" panose="02020603050405020304" pitchFamily="18" charset="0"/>
              <a:cs typeface="+mj-cs"/>
            </a:endParaRPr>
          </a:p>
          <a:p>
            <a:pPr marL="342900" lvl="0" indent="-342900" algn="just" rtl="1">
              <a:lnSpc>
                <a:spcPct val="150000"/>
              </a:lnSpc>
              <a:spcBef>
                <a:spcPts val="1200"/>
              </a:spcBef>
              <a:spcAft>
                <a:spcPts val="0"/>
              </a:spcAft>
              <a:buFont typeface="Symbol" panose="05050102010706020507" pitchFamily="18" charset="2"/>
              <a:buChar char=""/>
              <a:tabLst>
                <a:tab pos="3657600" algn="l"/>
              </a:tabLst>
            </a:pPr>
            <a:r>
              <a:rPr lang="ar-AE" sz="2400" dirty="0">
                <a:effectLst/>
                <a:latin typeface="Times New Roman" panose="02020603050405020304" pitchFamily="18" charset="0"/>
                <a:ea typeface="Times New Roman" panose="02020603050405020304" pitchFamily="18" charset="0"/>
                <a:cs typeface="+mj-cs"/>
              </a:rPr>
              <a:t>بدورية فصلية في سبع دول عربية (البحرين، الجزائر، السودان، العراق، عُمان، فلسطين، الكويت).</a:t>
            </a:r>
            <a:endParaRPr lang="en-US" sz="2400" dirty="0">
              <a:effectLst/>
              <a:latin typeface="Times New Roman" panose="02020603050405020304" pitchFamily="18" charset="0"/>
              <a:ea typeface="Times New Roman" panose="02020603050405020304" pitchFamily="18" charset="0"/>
              <a:cs typeface="+mj-cs"/>
            </a:endParaRPr>
          </a:p>
          <a:p>
            <a:pPr marL="342900" lvl="0" indent="-342900" algn="just" rtl="1">
              <a:lnSpc>
                <a:spcPct val="150000"/>
              </a:lnSpc>
              <a:spcBef>
                <a:spcPts val="1200"/>
              </a:spcBef>
              <a:spcAft>
                <a:spcPts val="0"/>
              </a:spcAft>
              <a:buFont typeface="Symbol" panose="05050102010706020507" pitchFamily="18" charset="2"/>
              <a:buChar char=""/>
              <a:tabLst>
                <a:tab pos="3657600" algn="l"/>
              </a:tabLst>
            </a:pPr>
            <a:r>
              <a:rPr lang="ar-AE" sz="2400" dirty="0">
                <a:effectLst/>
                <a:latin typeface="Times New Roman" panose="02020603050405020304" pitchFamily="18" charset="0"/>
                <a:ea typeface="Times New Roman" panose="02020603050405020304" pitchFamily="18" charset="0"/>
                <a:cs typeface="+mj-cs"/>
              </a:rPr>
              <a:t>بدورية سنوية في ست دول عربية (الإمارات، البحرين، الجزائر، العراق، عُمان، فلسطين).</a:t>
            </a:r>
            <a:endParaRPr lang="en-US" sz="2400" dirty="0">
              <a:effectLst/>
              <a:latin typeface="Times New Roman" panose="02020603050405020304" pitchFamily="18" charset="0"/>
              <a:ea typeface="Times New Roman" panose="02020603050405020304" pitchFamily="18" charset="0"/>
              <a:cs typeface="+mj-cs"/>
            </a:endParaRPr>
          </a:p>
          <a:p>
            <a:pPr marL="342900" lvl="0" indent="-342900" algn="just" rtl="1">
              <a:lnSpc>
                <a:spcPct val="150000"/>
              </a:lnSpc>
              <a:spcBef>
                <a:spcPts val="1200"/>
              </a:spcBef>
              <a:spcAft>
                <a:spcPts val="0"/>
              </a:spcAft>
              <a:buFont typeface="Symbol" panose="05050102010706020507" pitchFamily="18" charset="2"/>
              <a:buChar char=""/>
              <a:tabLst>
                <a:tab pos="3657600" algn="l"/>
              </a:tabLst>
            </a:pPr>
            <a:r>
              <a:rPr lang="ar-AE" sz="2400" dirty="0">
                <a:effectLst/>
                <a:latin typeface="Times New Roman" panose="02020603050405020304" pitchFamily="18" charset="0"/>
                <a:ea typeface="Times New Roman" panose="02020603050405020304" pitchFamily="18" charset="0"/>
                <a:cs typeface="+mj-cs"/>
              </a:rPr>
              <a:t>فيما يتم نشرها بدورية شهرية في أربع دول (الجزائر، العراق، لبنان، السعودية). </a:t>
            </a:r>
            <a:endParaRPr lang="en-US" sz="2400" dirty="0">
              <a:effectLst/>
              <a:latin typeface="Times New Roman" panose="02020603050405020304" pitchFamily="18" charset="0"/>
              <a:ea typeface="Times New Roman" panose="02020603050405020304" pitchFamily="18" charset="0"/>
              <a:cs typeface="+mj-cs"/>
            </a:endParaRPr>
          </a:p>
        </p:txBody>
      </p:sp>
    </p:spTree>
    <p:extLst>
      <p:ext uri="{BB962C8B-B14F-4D97-AF65-F5344CB8AC3E}">
        <p14:creationId xmlns:p14="http://schemas.microsoft.com/office/powerpoint/2010/main" val="329157612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61256" y="2286000"/>
            <a:ext cx="7725544" cy="1545120"/>
          </a:xfrm>
        </p:spPr>
        <p:txBody>
          <a:bodyPr>
            <a:noAutofit/>
          </a:bodyPr>
          <a:lstStyle/>
          <a:p>
            <a:pPr marL="0" indent="0" algn="ctr" rtl="1">
              <a:buNone/>
            </a:pPr>
            <a:endParaRPr lang="en-US" sz="2400" dirty="0">
              <a:latin typeface="Times New Roman"/>
              <a:cs typeface="Times New Roman"/>
            </a:endParaRPr>
          </a:p>
          <a:p>
            <a:pPr marL="0" indent="0" algn="ctr" rtl="1">
              <a:lnSpc>
                <a:spcPct val="200000"/>
              </a:lnSpc>
              <a:buNone/>
            </a:pPr>
            <a:r>
              <a:rPr lang="ar-EG" b="1" dirty="0">
                <a:latin typeface="Times New Roman"/>
                <a:cs typeface="Times New Roman"/>
              </a:rPr>
              <a:t>ثالثاً: الشمولية</a:t>
            </a:r>
          </a:p>
        </p:txBody>
      </p:sp>
      <p:sp>
        <p:nvSpPr>
          <p:cNvPr id="4" name="Footer Placeholder 3">
            <a:extLst>
              <a:ext uri="{FF2B5EF4-FFF2-40B4-BE49-F238E27FC236}">
                <a16:creationId xmlns:a16="http://schemas.microsoft.com/office/drawing/2014/main" id="{724D6C12-6986-4B34-B9AB-8CF02639C06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F583922-96F2-4031-B2B4-9228BD454C48}"/>
              </a:ext>
            </a:extLst>
          </p:cNvPr>
          <p:cNvSpPr>
            <a:spLocks noGrp="1"/>
          </p:cNvSpPr>
          <p:nvPr>
            <p:ph type="sldNum" sz="quarter" idx="12"/>
          </p:nvPr>
        </p:nvSpPr>
        <p:spPr/>
        <p:txBody>
          <a:bodyPr/>
          <a:lstStyle/>
          <a:p>
            <a:fld id="{DDA2629D-55A8-4E49-B80C-159C399841EF}" type="slidenum">
              <a:rPr lang="en-US" sz="2000" smtClean="0">
                <a:solidFill>
                  <a:schemeClr val="tx1"/>
                </a:solidFill>
              </a:rPr>
              <a:pPr/>
              <a:t>9</a:t>
            </a:fld>
            <a:endParaRPr lang="en-US" sz="2000" dirty="0">
              <a:solidFill>
                <a:schemeClr val="tx1"/>
              </a:solidFill>
            </a:endParaRPr>
          </a:p>
        </p:txBody>
      </p:sp>
    </p:spTree>
    <p:extLst>
      <p:ext uri="{BB962C8B-B14F-4D97-AF65-F5344CB8AC3E}">
        <p14:creationId xmlns:p14="http://schemas.microsoft.com/office/powerpoint/2010/main" val="1708729563"/>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1795</TotalTime>
  <Words>2011</Words>
  <Application>Microsoft Office PowerPoint</Application>
  <PresentationFormat>On-screen Show (4:3)</PresentationFormat>
  <Paragraphs>253</Paragraphs>
  <Slides>26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26</vt:i4>
      </vt:variant>
    </vt:vector>
  </HeadingPairs>
  <TitlesOfParts>
    <vt:vector size="35" baseType="lpstr">
      <vt:lpstr>Arial</vt:lpstr>
      <vt:lpstr>Calibri</vt:lpstr>
      <vt:lpstr>Cambria</vt:lpstr>
      <vt:lpstr>Myriad Pro Light</vt:lpstr>
      <vt:lpstr>Symbol</vt:lpstr>
      <vt:lpstr>Times New Roman</vt:lpstr>
      <vt:lpstr>Wingdings</vt:lpstr>
      <vt:lpstr>Office Theme</vt:lpstr>
      <vt:lpstr>2_Office Theme</vt:lpstr>
      <vt:lpstr>إحصاءات تحويلات العاملين بالخارج</vt:lpstr>
      <vt:lpstr>PowerPoint Presentation</vt:lpstr>
      <vt:lpstr>PowerPoint Presentation</vt:lpstr>
      <vt:lpstr>أولاً: إطار العام لإعداد ونشر إحصاءات تحويلات العاملين في الدول العربية</vt:lpstr>
      <vt:lpstr>PowerPoint Presentation</vt:lpstr>
      <vt:lpstr>ثانياً: الجهة المسؤولة ومصادر البيانات والآلية المتبعة للتنسيق مع الجهات المعنية</vt:lpstr>
      <vt:lpstr>ثانياً: الجهة المسؤولة ومصادر البيانات والآلية المتبعة للتنسيق مع الجهات المعنية</vt:lpstr>
      <vt:lpstr>ثانياً: الجهة المسؤولة ومصادر البيانات والآلية المتبعة للتنسيق مع الجهات المعنية (تابع)</vt:lpstr>
      <vt:lpstr>PowerPoint Presentation</vt:lpstr>
      <vt:lpstr>ثالثاً: الشمولية</vt:lpstr>
      <vt:lpstr>ثالثاً: الشمولية (تابع)</vt:lpstr>
      <vt:lpstr>ثالثاً: الشمولية (تابع)</vt:lpstr>
      <vt:lpstr>PowerPoint Presentation</vt:lpstr>
      <vt:lpstr>رابعاً: تقييم حجم التحويلات عبر القنوات غير الرسمية</vt:lpstr>
      <vt:lpstr>رابعاً: تقييم حجم التحويلات عبر القنوات غير الرسمية</vt:lpstr>
      <vt:lpstr>رابعاً: تقييم حجم التحويلات عبر القنوات غير الرسمية (تابع)</vt:lpstr>
      <vt:lpstr>رابعاً: تقييم حجم التحويلات عبر القنوات غير الرسمية (تابع)</vt:lpstr>
      <vt:lpstr>PowerPoint Presentation</vt:lpstr>
      <vt:lpstr>خامساً: أبرز التحديات القائمة</vt:lpstr>
      <vt:lpstr>خامساً: أبرز التحديات القائمة (تابع)</vt:lpstr>
      <vt:lpstr>PowerPoint Presentation</vt:lpstr>
      <vt:lpstr>سادساً: جهود تطوير إحصاءات تحويلات العاملين</vt:lpstr>
      <vt:lpstr>سادساً: جهود تطوير إحصاءات تحويلات العاملين (تابع)</vt:lpstr>
      <vt:lpstr>سادساً: جهود تطوير إحصاءات تحويلات العاملين (تابع)</vt:lpstr>
      <vt:lpstr>سادساً: جهود تطوير إحصاءات تحويلات العاملين (تابع)</vt:lpstr>
      <vt:lpstr>PowerPoint Presentation</vt:lpstr>
    </vt:vector>
  </TitlesOfParts>
  <Company>فراس الصعيو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البند الثاني مناقشة التطورات الاقتصادية والمالية الإقليمية والدولية</dc:title>
  <dc:creator>user</dc:creator>
  <cp:lastModifiedBy>Mohamed Ismail</cp:lastModifiedBy>
  <cp:revision>277</cp:revision>
  <cp:lastPrinted>2018-10-20T12:29:51Z</cp:lastPrinted>
  <dcterms:created xsi:type="dcterms:W3CDTF">2017-08-03T12:19:34Z</dcterms:created>
  <dcterms:modified xsi:type="dcterms:W3CDTF">2022-11-04T06:38:56Z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9f17927-79b2-40d2-8aa6-1ef1eabb3585_Enabled">
    <vt:lpwstr>true</vt:lpwstr>
  </property>
  <property fmtid="{D5CDD505-2E9C-101B-9397-08002B2CF9AE}" pid="3" name="MSIP_Label_e9f17927-79b2-40d2-8aa6-1ef1eabb3585_SetDate">
    <vt:lpwstr>2022-10-27T07:37:00Z</vt:lpwstr>
  </property>
  <property fmtid="{D5CDD505-2E9C-101B-9397-08002B2CF9AE}" pid="4" name="MSIP_Label_e9f17927-79b2-40d2-8aa6-1ef1eabb3585_Method">
    <vt:lpwstr>Standard</vt:lpwstr>
  </property>
  <property fmtid="{D5CDD505-2E9C-101B-9397-08002B2CF9AE}" pid="5" name="MSIP_Label_e9f17927-79b2-40d2-8aa6-1ef1eabb3585_Name">
    <vt:lpwstr>defa4170-0d19-0005-0004-bc88714345d2</vt:lpwstr>
  </property>
  <property fmtid="{D5CDD505-2E9C-101B-9397-08002B2CF9AE}" pid="6" name="MSIP_Label_e9f17927-79b2-40d2-8aa6-1ef1eabb3585_SiteId">
    <vt:lpwstr>4aa5460f-975c-4915-88d5-cf81ff19b905</vt:lpwstr>
  </property>
  <property fmtid="{D5CDD505-2E9C-101B-9397-08002B2CF9AE}" pid="7" name="MSIP_Label_e9f17927-79b2-40d2-8aa6-1ef1eabb3585_ActionId">
    <vt:lpwstr>edb8efce-5c66-43a7-8fc5-220534399b97</vt:lpwstr>
  </property>
  <property fmtid="{D5CDD505-2E9C-101B-9397-08002B2CF9AE}" pid="8" name="MSIP_Label_e9f17927-79b2-40d2-8aa6-1ef1eabb3585_ContentBits">
    <vt:lpwstr>0</vt:lpwstr>
  </property>
</Properties>
</file>