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874" r:id="rId2"/>
    <p:sldId id="332" r:id="rId3"/>
    <p:sldId id="854" r:id="rId4"/>
    <p:sldId id="875" r:id="rId5"/>
    <p:sldId id="876" r:id="rId6"/>
    <p:sldId id="878" r:id="rId7"/>
    <p:sldId id="879" r:id="rId8"/>
    <p:sldId id="880" r:id="rId9"/>
    <p:sldId id="858" r:id="rId10"/>
    <p:sldId id="859" r:id="rId11"/>
    <p:sldId id="860" r:id="rId12"/>
    <p:sldId id="862" r:id="rId13"/>
    <p:sldId id="863" r:id="rId14"/>
    <p:sldId id="864" r:id="rId15"/>
    <p:sldId id="865" r:id="rId16"/>
    <p:sldId id="866" r:id="rId17"/>
    <p:sldId id="867" r:id="rId18"/>
    <p:sldId id="868" r:id="rId19"/>
    <p:sldId id="87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28" userDrawn="1">
          <p15:clr>
            <a:srgbClr val="A4A3A4"/>
          </p15:clr>
        </p15:guide>
        <p15:guide id="2" pos="760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99D"/>
    <a:srgbClr val="DDDDDD"/>
    <a:srgbClr val="00F2E1"/>
    <a:srgbClr val="2FB9AF"/>
    <a:srgbClr val="FFE389"/>
    <a:srgbClr val="FFD243"/>
    <a:srgbClr val="66FF33"/>
    <a:srgbClr val="5E53F3"/>
    <a:srgbClr val="48F73B"/>
    <a:srgbClr val="00AA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5" autoAdjust="0"/>
    <p:restoredTop sz="90996" autoAdjust="0"/>
  </p:normalViewPr>
  <p:slideViewPr>
    <p:cSldViewPr snapToGrid="0" showGuides="1">
      <p:cViewPr varScale="1">
        <p:scale>
          <a:sx n="75" d="100"/>
          <a:sy n="75" d="100"/>
        </p:scale>
        <p:origin x="1123" y="53"/>
      </p:cViewPr>
      <p:guideLst>
        <p:guide orient="horz" pos="3528"/>
        <p:guide pos="7608"/>
      </p:guideLst>
    </p:cSldViewPr>
  </p:slideViewPr>
  <p:notesTextViewPr>
    <p:cViewPr>
      <p:scale>
        <a:sx n="1" d="1"/>
        <a:sy n="1" d="1"/>
      </p:scale>
      <p:origin x="0" y="0"/>
    </p:cViewPr>
  </p:notesTextViewPr>
  <p:sorterViewPr>
    <p:cViewPr>
      <p:scale>
        <a:sx n="66" d="100"/>
        <a:sy n="66" d="100"/>
      </p:scale>
      <p:origin x="0" y="-36"/>
    </p:cViewPr>
  </p:sorterViewPr>
  <p:notesViewPr>
    <p:cSldViewPr snapToGrid="0">
      <p:cViewPr varScale="1">
        <p:scale>
          <a:sx n="88" d="100"/>
          <a:sy n="88" d="100"/>
        </p:scale>
        <p:origin x="296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181844-4871-40F8-85D5-6B5520B4A6EF}" type="datetimeFigureOut">
              <a:rPr lang="en-US" smtClean="0"/>
              <a:pPr/>
              <a:t>11/11/2022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FC6439-4740-44F3-A2E3-5E84DEC08DD6}" type="slidenum">
              <a:rPr lang="en-US" smtClean="0"/>
              <a:pPr/>
              <a:t>‹#›</a:t>
            </a:fld>
            <a:endParaRPr lang="en-US"/>
          </a:p>
        </p:txBody>
      </p:sp>
    </p:spTree>
    <p:extLst>
      <p:ext uri="{BB962C8B-B14F-4D97-AF65-F5344CB8AC3E}">
        <p14:creationId xmlns:p14="http://schemas.microsoft.com/office/powerpoint/2010/main" val="1573474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endParaRPr lang="en-US" sz="1600" b="1" dirty="0"/>
          </a:p>
        </p:txBody>
      </p:sp>
      <p:sp>
        <p:nvSpPr>
          <p:cNvPr id="4" name="Slide Number Placeholder 3"/>
          <p:cNvSpPr>
            <a:spLocks noGrp="1"/>
          </p:cNvSpPr>
          <p:nvPr>
            <p:ph type="sldNum" sz="quarter" idx="10"/>
          </p:nvPr>
        </p:nvSpPr>
        <p:spPr/>
        <p:txBody>
          <a:bodyPr/>
          <a:lstStyle/>
          <a:p>
            <a:fld id="{EBFC6439-4740-44F3-A2E3-5E84DEC08DD6}" type="slidenum">
              <a:rPr lang="en-US" smtClean="0"/>
              <a:pPr/>
              <a:t>2</a:t>
            </a:fld>
            <a:endParaRPr lang="en-US"/>
          </a:p>
        </p:txBody>
      </p:sp>
    </p:spTree>
    <p:extLst>
      <p:ext uri="{BB962C8B-B14F-4D97-AF65-F5344CB8AC3E}">
        <p14:creationId xmlns:p14="http://schemas.microsoft.com/office/powerpoint/2010/main" val="507564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AE1E06B-F35F-43F6-A6FE-BF6FA2F1D8DE}" type="datetimeFigureOut">
              <a:rPr lang="en-US" smtClean="0"/>
              <a:pPr/>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A1E79-7078-4DD1-A3CA-FB7446EAB32C}" type="slidenum">
              <a:rPr lang="en-US" smtClean="0"/>
              <a:pPr/>
              <a:t>‹#›</a:t>
            </a:fld>
            <a:endParaRPr lang="en-US"/>
          </a:p>
        </p:txBody>
      </p:sp>
    </p:spTree>
    <p:extLst>
      <p:ext uri="{BB962C8B-B14F-4D97-AF65-F5344CB8AC3E}">
        <p14:creationId xmlns:p14="http://schemas.microsoft.com/office/powerpoint/2010/main" val="1781202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E1E06B-F35F-43F6-A6FE-BF6FA2F1D8DE}" type="datetimeFigureOut">
              <a:rPr lang="en-US" smtClean="0"/>
              <a:pPr/>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A1E79-7078-4DD1-A3CA-FB7446EAB32C}" type="slidenum">
              <a:rPr lang="en-US" smtClean="0"/>
              <a:pPr/>
              <a:t>‹#›</a:t>
            </a:fld>
            <a:endParaRPr lang="en-US"/>
          </a:p>
        </p:txBody>
      </p:sp>
    </p:spTree>
    <p:extLst>
      <p:ext uri="{BB962C8B-B14F-4D97-AF65-F5344CB8AC3E}">
        <p14:creationId xmlns:p14="http://schemas.microsoft.com/office/powerpoint/2010/main" val="1107515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E1E06B-F35F-43F6-A6FE-BF6FA2F1D8DE}" type="datetimeFigureOut">
              <a:rPr lang="en-US" smtClean="0"/>
              <a:pPr/>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A1E79-7078-4DD1-A3CA-FB7446EAB32C}" type="slidenum">
              <a:rPr lang="en-US" smtClean="0"/>
              <a:pPr/>
              <a:t>‹#›</a:t>
            </a:fld>
            <a:endParaRPr lang="en-US"/>
          </a:p>
        </p:txBody>
      </p:sp>
    </p:spTree>
    <p:extLst>
      <p:ext uri="{BB962C8B-B14F-4D97-AF65-F5344CB8AC3E}">
        <p14:creationId xmlns:p14="http://schemas.microsoft.com/office/powerpoint/2010/main" val="3162218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E1E06B-F35F-43F6-A6FE-BF6FA2F1D8DE}" type="datetimeFigureOut">
              <a:rPr lang="en-US" smtClean="0"/>
              <a:pPr/>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A1E79-7078-4DD1-A3CA-FB7446EAB32C}" type="slidenum">
              <a:rPr lang="en-US" smtClean="0"/>
              <a:pPr/>
              <a:t>‹#›</a:t>
            </a:fld>
            <a:endParaRPr lang="en-US"/>
          </a:p>
        </p:txBody>
      </p:sp>
    </p:spTree>
    <p:extLst>
      <p:ext uri="{BB962C8B-B14F-4D97-AF65-F5344CB8AC3E}">
        <p14:creationId xmlns:p14="http://schemas.microsoft.com/office/powerpoint/2010/main" val="1421929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E1E06B-F35F-43F6-A6FE-BF6FA2F1D8DE}" type="datetimeFigureOut">
              <a:rPr lang="en-US" smtClean="0"/>
              <a:pPr/>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A1E79-7078-4DD1-A3CA-FB7446EAB32C}" type="slidenum">
              <a:rPr lang="en-US" smtClean="0"/>
              <a:pPr/>
              <a:t>‹#›</a:t>
            </a:fld>
            <a:endParaRPr lang="en-US"/>
          </a:p>
        </p:txBody>
      </p:sp>
    </p:spTree>
    <p:extLst>
      <p:ext uri="{BB962C8B-B14F-4D97-AF65-F5344CB8AC3E}">
        <p14:creationId xmlns:p14="http://schemas.microsoft.com/office/powerpoint/2010/main" val="3629700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E1E06B-F35F-43F6-A6FE-BF6FA2F1D8DE}" type="datetimeFigureOut">
              <a:rPr lang="en-US" smtClean="0"/>
              <a:pPr/>
              <a:t>11/11/2022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7A1E79-7078-4DD1-A3CA-FB7446EAB32C}" type="slidenum">
              <a:rPr lang="en-US" smtClean="0"/>
              <a:pPr/>
              <a:t>‹#›</a:t>
            </a:fld>
            <a:endParaRPr lang="en-US"/>
          </a:p>
        </p:txBody>
      </p:sp>
    </p:spTree>
    <p:extLst>
      <p:ext uri="{BB962C8B-B14F-4D97-AF65-F5344CB8AC3E}">
        <p14:creationId xmlns:p14="http://schemas.microsoft.com/office/powerpoint/2010/main" val="3602738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E1E06B-F35F-43F6-A6FE-BF6FA2F1D8DE}" type="datetimeFigureOut">
              <a:rPr lang="en-US" smtClean="0"/>
              <a:pPr/>
              <a:t>11/11/2022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7A1E79-7078-4DD1-A3CA-FB7446EAB32C}" type="slidenum">
              <a:rPr lang="en-US" smtClean="0"/>
              <a:pPr/>
              <a:t>‹#›</a:t>
            </a:fld>
            <a:endParaRPr lang="en-US"/>
          </a:p>
        </p:txBody>
      </p:sp>
    </p:spTree>
    <p:extLst>
      <p:ext uri="{BB962C8B-B14F-4D97-AF65-F5344CB8AC3E}">
        <p14:creationId xmlns:p14="http://schemas.microsoft.com/office/powerpoint/2010/main" val="893446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E1E06B-F35F-43F6-A6FE-BF6FA2F1D8DE}" type="datetimeFigureOut">
              <a:rPr lang="en-US" smtClean="0"/>
              <a:pPr/>
              <a:t>11/11/2022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7A1E79-7078-4DD1-A3CA-FB7446EAB32C}" type="slidenum">
              <a:rPr lang="en-US" smtClean="0"/>
              <a:pPr/>
              <a:t>‹#›</a:t>
            </a:fld>
            <a:endParaRPr lang="en-US"/>
          </a:p>
        </p:txBody>
      </p:sp>
    </p:spTree>
    <p:extLst>
      <p:ext uri="{BB962C8B-B14F-4D97-AF65-F5344CB8AC3E}">
        <p14:creationId xmlns:p14="http://schemas.microsoft.com/office/powerpoint/2010/main" val="3331947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E1E06B-F35F-43F6-A6FE-BF6FA2F1D8DE}" type="datetimeFigureOut">
              <a:rPr lang="en-US" smtClean="0"/>
              <a:pPr/>
              <a:t>11/11/2022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7A1E79-7078-4DD1-A3CA-FB7446EAB32C}" type="slidenum">
              <a:rPr lang="en-US" smtClean="0"/>
              <a:pPr/>
              <a:t>‹#›</a:t>
            </a:fld>
            <a:endParaRPr lang="en-US"/>
          </a:p>
        </p:txBody>
      </p:sp>
    </p:spTree>
    <p:extLst>
      <p:ext uri="{BB962C8B-B14F-4D97-AF65-F5344CB8AC3E}">
        <p14:creationId xmlns:p14="http://schemas.microsoft.com/office/powerpoint/2010/main" val="2622534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E1E06B-F35F-43F6-A6FE-BF6FA2F1D8DE}" type="datetimeFigureOut">
              <a:rPr lang="en-US" smtClean="0"/>
              <a:pPr/>
              <a:t>11/11/2022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7A1E79-7078-4DD1-A3CA-FB7446EAB32C}" type="slidenum">
              <a:rPr lang="en-US" smtClean="0"/>
              <a:pPr/>
              <a:t>‹#›</a:t>
            </a:fld>
            <a:endParaRPr lang="en-US"/>
          </a:p>
        </p:txBody>
      </p:sp>
    </p:spTree>
    <p:extLst>
      <p:ext uri="{BB962C8B-B14F-4D97-AF65-F5344CB8AC3E}">
        <p14:creationId xmlns:p14="http://schemas.microsoft.com/office/powerpoint/2010/main" val="2885525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E1E06B-F35F-43F6-A6FE-BF6FA2F1D8DE}" type="datetimeFigureOut">
              <a:rPr lang="en-US" smtClean="0"/>
              <a:pPr/>
              <a:t>11/11/2022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7A1E79-7078-4DD1-A3CA-FB7446EAB32C}" type="slidenum">
              <a:rPr lang="en-US" smtClean="0"/>
              <a:pPr/>
              <a:t>‹#›</a:t>
            </a:fld>
            <a:endParaRPr lang="en-US"/>
          </a:p>
        </p:txBody>
      </p:sp>
    </p:spTree>
    <p:extLst>
      <p:ext uri="{BB962C8B-B14F-4D97-AF65-F5344CB8AC3E}">
        <p14:creationId xmlns:p14="http://schemas.microsoft.com/office/powerpoint/2010/main" val="1844297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E1E06B-F35F-43F6-A6FE-BF6FA2F1D8DE}" type="datetimeFigureOut">
              <a:rPr lang="en-US" smtClean="0"/>
              <a:pPr/>
              <a:t>11/11/2022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7A1E79-7078-4DD1-A3CA-FB7446EAB32C}" type="slidenum">
              <a:rPr lang="en-US" smtClean="0"/>
              <a:pPr/>
              <a:t>‹#›</a:t>
            </a:fld>
            <a:endParaRPr lang="en-US"/>
          </a:p>
        </p:txBody>
      </p:sp>
    </p:spTree>
    <p:extLst>
      <p:ext uri="{BB962C8B-B14F-4D97-AF65-F5344CB8AC3E}">
        <p14:creationId xmlns:p14="http://schemas.microsoft.com/office/powerpoint/2010/main" val="17712621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12192000" cy="6917635"/>
          </a:xfrm>
          <a:prstGeom prst="rect">
            <a:avLst/>
          </a:prstGeom>
          <a:solidFill>
            <a:srgbClr val="00A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00A99D"/>
              </a:solidFill>
            </a:endParaRP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r="55115"/>
          <a:stretch/>
        </p:blipFill>
        <p:spPr>
          <a:xfrm>
            <a:off x="-394117" y="-475479"/>
            <a:ext cx="6651793" cy="7808957"/>
          </a:xfrm>
          <a:prstGeom prst="rect">
            <a:avLst/>
          </a:prstGeom>
        </p:spPr>
      </p:pic>
      <p:sp>
        <p:nvSpPr>
          <p:cNvPr id="9" name="TextBox 123"/>
          <p:cNvSpPr txBox="1"/>
          <p:nvPr/>
        </p:nvSpPr>
        <p:spPr>
          <a:xfrm>
            <a:off x="5669278" y="1598925"/>
            <a:ext cx="6122505" cy="4185761"/>
          </a:xfrm>
          <a:prstGeom prst="rect">
            <a:avLst/>
          </a:prstGeom>
          <a:noFill/>
        </p:spPr>
        <p:txBody>
          <a:bodyPr wrap="square" lIns="0" tIns="0" rIns="0" bIns="0" rtlCol="0" anchor="t">
            <a:spAutoFit/>
          </a:bodyPr>
          <a:lstStyle/>
          <a:p>
            <a:pPr marL="0" algn="ctr" defTabSz="1219170" rtl="1" eaLnBrk="1" latinLnBrk="0" hangingPunct="1">
              <a:spcBef>
                <a:spcPct val="20000"/>
              </a:spcBef>
              <a:defRPr/>
            </a:pPr>
            <a:r>
              <a:rPr lang="ar-OM" sz="8000" dirty="0">
                <a:solidFill>
                  <a:schemeClr val="bg1"/>
                </a:solidFill>
                <a:latin typeface="GE SS Two Medium" panose="020A0503020102020204" pitchFamily="18" charset="-78"/>
                <a:ea typeface="GE SS Two Medium" panose="020A0503020102020204" pitchFamily="18" charset="-78"/>
                <a:cs typeface="GE SS Two Medium" panose="020A0503020102020204" pitchFamily="18" charset="-78"/>
              </a:rPr>
              <a:t>التعداد</a:t>
            </a:r>
            <a:endParaRPr lang="ar-SA" sz="8000" dirty="0">
              <a:solidFill>
                <a:schemeClr val="bg1"/>
              </a:solidFill>
              <a:latin typeface="GE SS Two Medium" panose="020A0503020102020204" pitchFamily="18" charset="-78"/>
              <a:ea typeface="GE SS Two Medium" panose="020A0503020102020204" pitchFamily="18" charset="-78"/>
              <a:cs typeface="GE SS Two Medium" panose="020A0503020102020204" pitchFamily="18" charset="-78"/>
            </a:endParaRPr>
          </a:p>
          <a:p>
            <a:pPr marL="0" algn="ctr" defTabSz="1219170" rtl="1" eaLnBrk="1" latinLnBrk="0" hangingPunct="1">
              <a:spcBef>
                <a:spcPct val="20000"/>
              </a:spcBef>
              <a:defRPr/>
            </a:pPr>
            <a:r>
              <a:rPr lang="ar-OM" sz="8000" dirty="0">
                <a:solidFill>
                  <a:schemeClr val="bg1"/>
                </a:solidFill>
                <a:latin typeface="GE SS Two Medium" panose="020A0503020102020204" pitchFamily="18" charset="-78"/>
                <a:ea typeface="GE SS Two Medium" panose="020A0503020102020204" pitchFamily="18" charset="-78"/>
                <a:cs typeface="GE SS Two Medium" panose="020A0503020102020204" pitchFamily="18" charset="-78"/>
              </a:rPr>
              <a:t>الإلكتروني</a:t>
            </a:r>
          </a:p>
          <a:p>
            <a:pPr algn="ctr" defTabSz="1219170" rtl="1">
              <a:spcBef>
                <a:spcPct val="20000"/>
              </a:spcBef>
              <a:defRPr/>
            </a:pPr>
            <a:r>
              <a:rPr lang="ar-OM" sz="8000" dirty="0">
                <a:solidFill>
                  <a:schemeClr val="bg1"/>
                </a:solidFill>
                <a:latin typeface="GE SS Two Medium" panose="020A0503020102020204" pitchFamily="18" charset="-78"/>
                <a:ea typeface="GE SS Two Medium" panose="020A0503020102020204" pitchFamily="18" charset="-78"/>
                <a:cs typeface="GE SS Two Medium" panose="020A0503020102020204" pitchFamily="18" charset="-78"/>
              </a:rPr>
              <a:t> </a:t>
            </a:r>
            <a:r>
              <a:rPr lang="ar-OM" sz="8000" dirty="0">
                <a:solidFill>
                  <a:schemeClr val="bg1"/>
                </a:solidFill>
                <a:ea typeface="GE SS Two Medium" panose="020A0503020102020204" pitchFamily="18" charset="-78"/>
                <a:cs typeface="AF_Najed" pitchFamily="2" charset="-78"/>
              </a:rPr>
              <a:t>2020</a:t>
            </a:r>
            <a:endParaRPr lang="en-US" sz="8000" dirty="0">
              <a:solidFill>
                <a:schemeClr val="bg1"/>
              </a:solidFill>
              <a:latin typeface="GE SS Two Medium" panose="020A0503020102020204" pitchFamily="18" charset="-78"/>
              <a:ea typeface="GE SS Two Medium" panose="020A0503020102020204" pitchFamily="18" charset="-78"/>
              <a:cs typeface="GE SS Two Medium" panose="020A0503020102020204" pitchFamily="18" charset="-78"/>
            </a:endParaRPr>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52751" t="60238"/>
          <a:stretch/>
        </p:blipFill>
        <p:spPr>
          <a:xfrm>
            <a:off x="6330828" y="5366267"/>
            <a:ext cx="6997147" cy="3102734"/>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56337" y="477188"/>
            <a:ext cx="1235075" cy="810812"/>
          </a:xfrm>
          <a:prstGeom prst="rect">
            <a:avLst/>
          </a:prstGeom>
        </p:spPr>
      </p:pic>
    </p:spTree>
    <p:extLst>
      <p:ext uri="{BB962C8B-B14F-4D97-AF65-F5344CB8AC3E}">
        <p14:creationId xmlns:p14="http://schemas.microsoft.com/office/powerpoint/2010/main" val="4131642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49367"/>
            <a:ext cx="12302794" cy="6907367"/>
          </a:xfrm>
          <a:prstGeom prst="rect">
            <a:avLst/>
          </a:prstGeom>
        </p:spPr>
      </p:pic>
      <p:sp>
        <p:nvSpPr>
          <p:cNvPr id="5" name="Rectangle 4"/>
          <p:cNvSpPr/>
          <p:nvPr/>
        </p:nvSpPr>
        <p:spPr>
          <a:xfrm>
            <a:off x="3861347" y="701929"/>
            <a:ext cx="4580100" cy="523220"/>
          </a:xfrm>
          <a:prstGeom prst="rect">
            <a:avLst/>
          </a:prstGeom>
        </p:spPr>
        <p:txBody>
          <a:bodyPr wrap="none">
            <a:spAutoFit/>
          </a:bodyPr>
          <a:lstStyle/>
          <a:p>
            <a:r>
              <a:rPr lang="ar-SA" sz="2800" b="1" dirty="0">
                <a:solidFill>
                  <a:schemeClr val="bg1"/>
                </a:solidFill>
                <a:latin typeface="GE SS Two Medium" panose="020A0503020102020204" pitchFamily="18" charset="-78"/>
                <a:ea typeface="GE SS Two Medium" panose="020A0503020102020204" pitchFamily="18" charset="-78"/>
                <a:cs typeface="GE SS Two Medium" panose="020A0503020102020204" pitchFamily="18" charset="-78"/>
              </a:rPr>
              <a:t>منظومة السجلات الوطنية</a:t>
            </a:r>
            <a:endParaRPr lang="ar-OM" sz="2800" dirty="0">
              <a:solidFill>
                <a:schemeClr val="bg1"/>
              </a:solidFill>
              <a:latin typeface="GE SS Two Medium" panose="020A0503020102020204" pitchFamily="18" charset="-78"/>
              <a:ea typeface="GE SS Two Medium" panose="020A0503020102020204" pitchFamily="18" charset="-78"/>
              <a:cs typeface="GE SS Two Medium" panose="020A0503020102020204" pitchFamily="18" charset="-78"/>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0776" y="827776"/>
            <a:ext cx="2105938" cy="589870"/>
          </a:xfrm>
          <a:prstGeom prst="rect">
            <a:avLst/>
          </a:prstGeom>
        </p:spPr>
      </p:pic>
      <p:pic>
        <p:nvPicPr>
          <p:cNvPr id="2" name="Picture 1"/>
          <p:cNvPicPr>
            <a:picLocks noChangeAspect="1"/>
          </p:cNvPicPr>
          <p:nvPr/>
        </p:nvPicPr>
        <p:blipFill>
          <a:blip r:embed="rId4"/>
          <a:stretch>
            <a:fillRect/>
          </a:stretch>
        </p:blipFill>
        <p:spPr>
          <a:xfrm>
            <a:off x="0" y="1976445"/>
            <a:ext cx="11491956" cy="5249111"/>
          </a:xfrm>
          <a:prstGeom prst="rect">
            <a:avLst/>
          </a:prstGeom>
        </p:spPr>
      </p:pic>
    </p:spTree>
    <p:extLst>
      <p:ext uri="{BB962C8B-B14F-4D97-AF65-F5344CB8AC3E}">
        <p14:creationId xmlns:p14="http://schemas.microsoft.com/office/powerpoint/2010/main" val="255726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49367"/>
            <a:ext cx="12302794" cy="6907367"/>
          </a:xfrm>
          <a:prstGeom prst="rect">
            <a:avLst/>
          </a:prstGeom>
        </p:spPr>
      </p:pic>
      <p:sp>
        <p:nvSpPr>
          <p:cNvPr id="5" name="Rectangle 4"/>
          <p:cNvSpPr/>
          <p:nvPr/>
        </p:nvSpPr>
        <p:spPr>
          <a:xfrm>
            <a:off x="4418390" y="645657"/>
            <a:ext cx="3466013" cy="954107"/>
          </a:xfrm>
          <a:prstGeom prst="rect">
            <a:avLst/>
          </a:prstGeom>
        </p:spPr>
        <p:txBody>
          <a:bodyPr wrap="none">
            <a:spAutoFit/>
          </a:bodyPr>
          <a:lstStyle/>
          <a:p>
            <a:r>
              <a:rPr lang="ar-SA" sz="2800" b="1" dirty="0">
                <a:solidFill>
                  <a:schemeClr val="bg1"/>
                </a:solidFill>
                <a:latin typeface="GE SS Two Medium" panose="020A0503020102020204" pitchFamily="18" charset="-78"/>
                <a:ea typeface="GE SS Two Medium" panose="020A0503020102020204" pitchFamily="18" charset="-78"/>
                <a:cs typeface="GE SS Two Medium" panose="020A0503020102020204" pitchFamily="18" charset="-78"/>
              </a:rPr>
              <a:t>بوابة بيانات التعداد</a:t>
            </a:r>
            <a:endParaRPr lang="en-US" sz="2800" b="1" dirty="0">
              <a:solidFill>
                <a:schemeClr val="bg1"/>
              </a:solidFill>
              <a:latin typeface="GE SS Two Medium" panose="020A0503020102020204" pitchFamily="18" charset="-78"/>
              <a:ea typeface="GE SS Two Medium" panose="020A0503020102020204" pitchFamily="18" charset="-78"/>
              <a:cs typeface="GE SS Two Medium" panose="020A0503020102020204" pitchFamily="18" charset="-78"/>
            </a:endParaRPr>
          </a:p>
          <a:p>
            <a:endParaRPr lang="ar-OM" sz="2800" dirty="0">
              <a:solidFill>
                <a:schemeClr val="bg1"/>
              </a:solidFill>
              <a:latin typeface="GE SS Two Medium" panose="020A0503020102020204" pitchFamily="18" charset="-78"/>
              <a:ea typeface="GE SS Two Medium" panose="020A0503020102020204" pitchFamily="18" charset="-78"/>
              <a:cs typeface="GE SS Two Medium" panose="020A0503020102020204" pitchFamily="18" charset="-78"/>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0776" y="827776"/>
            <a:ext cx="2105938" cy="589870"/>
          </a:xfrm>
          <a:prstGeom prst="rect">
            <a:avLst/>
          </a:prstGeom>
        </p:spPr>
      </p:pic>
      <p:sp>
        <p:nvSpPr>
          <p:cNvPr id="3" name="Rectangle 2"/>
          <p:cNvSpPr/>
          <p:nvPr/>
        </p:nvSpPr>
        <p:spPr>
          <a:xfrm>
            <a:off x="450166" y="2294788"/>
            <a:ext cx="11240086" cy="1685077"/>
          </a:xfrm>
          <a:prstGeom prst="rect">
            <a:avLst/>
          </a:prstGeom>
        </p:spPr>
        <p:txBody>
          <a:bodyPr wrap="square">
            <a:spAutoFit/>
          </a:bodyPr>
          <a:lstStyle/>
          <a:p>
            <a:pPr algn="r" rtl="1">
              <a:lnSpc>
                <a:spcPct val="200000"/>
              </a:lnSpc>
            </a:pPr>
            <a:r>
              <a:rPr lang="ar-OM" dirty="0">
                <a:latin typeface="GE SS Two Medium" panose="020A0503020102020204" pitchFamily="18" charset="-78"/>
                <a:ea typeface="GE SS Two Medium" panose="020A0503020102020204" pitchFamily="18" charset="-78"/>
                <a:cs typeface="GE SS Two Medium" panose="020A0503020102020204" pitchFamily="18" charset="-78"/>
              </a:rPr>
              <a:t>منصـة إلكترونيـة تسـتعرض مختلـف البيانـات الإحصائية التـي تـم جمعهـا مـن خلال السجلات الإدارية لمختلـف المؤسسـات فـي سلطنة عمان بطـرق مختلفـة معتمـدة علـى الخرائـط والأشكال البيانية التفاعليـة والتقاريـر والجـداول الإحصائية، والتـي تعكـس صـورة تلـك البيانـات فـي تاريـخ مرجعـي موحـد.</a:t>
            </a:r>
          </a:p>
        </p:txBody>
      </p:sp>
    </p:spTree>
    <p:extLst>
      <p:ext uri="{BB962C8B-B14F-4D97-AF65-F5344CB8AC3E}">
        <p14:creationId xmlns:p14="http://schemas.microsoft.com/office/powerpoint/2010/main" val="100063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49367"/>
            <a:ext cx="12302794" cy="6907367"/>
          </a:xfrm>
          <a:prstGeom prst="rect">
            <a:avLst/>
          </a:prstGeom>
        </p:spPr>
      </p:pic>
      <p:sp>
        <p:nvSpPr>
          <p:cNvPr id="5" name="Rectangle 4"/>
          <p:cNvSpPr/>
          <p:nvPr/>
        </p:nvSpPr>
        <p:spPr>
          <a:xfrm>
            <a:off x="4418390" y="645657"/>
            <a:ext cx="3466013" cy="954107"/>
          </a:xfrm>
          <a:prstGeom prst="rect">
            <a:avLst/>
          </a:prstGeom>
        </p:spPr>
        <p:txBody>
          <a:bodyPr wrap="none">
            <a:spAutoFit/>
          </a:bodyPr>
          <a:lstStyle/>
          <a:p>
            <a:r>
              <a:rPr lang="ar-SA" sz="2800" b="1" dirty="0">
                <a:solidFill>
                  <a:schemeClr val="bg1"/>
                </a:solidFill>
                <a:latin typeface="GE SS Two Medium" panose="020A0503020102020204" pitchFamily="18" charset="-78"/>
                <a:ea typeface="GE SS Two Medium" panose="020A0503020102020204" pitchFamily="18" charset="-78"/>
                <a:cs typeface="GE SS Two Medium" panose="020A0503020102020204" pitchFamily="18" charset="-78"/>
              </a:rPr>
              <a:t>بوابة بيانات التعداد</a:t>
            </a:r>
            <a:endParaRPr lang="en-US" sz="2800" b="1" dirty="0">
              <a:solidFill>
                <a:schemeClr val="bg1"/>
              </a:solidFill>
              <a:latin typeface="GE SS Two Medium" panose="020A0503020102020204" pitchFamily="18" charset="-78"/>
              <a:ea typeface="GE SS Two Medium" panose="020A0503020102020204" pitchFamily="18" charset="-78"/>
              <a:cs typeface="GE SS Two Medium" panose="020A0503020102020204" pitchFamily="18" charset="-78"/>
            </a:endParaRPr>
          </a:p>
          <a:p>
            <a:endParaRPr lang="ar-OM" sz="2800" dirty="0">
              <a:solidFill>
                <a:schemeClr val="bg1"/>
              </a:solidFill>
              <a:latin typeface="GE SS Two Medium" panose="020A0503020102020204" pitchFamily="18" charset="-78"/>
              <a:ea typeface="GE SS Two Medium" panose="020A0503020102020204" pitchFamily="18" charset="-78"/>
              <a:cs typeface="GE SS Two Medium" panose="020A0503020102020204" pitchFamily="18" charset="-78"/>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0776" y="827776"/>
            <a:ext cx="2105938" cy="589870"/>
          </a:xfrm>
          <a:prstGeom prst="rect">
            <a:avLst/>
          </a:prstGeom>
        </p:spPr>
      </p:pic>
      <p:pic>
        <p:nvPicPr>
          <p:cNvPr id="2" name="Picture 1"/>
          <p:cNvPicPr>
            <a:picLocks noChangeAspect="1"/>
          </p:cNvPicPr>
          <p:nvPr/>
        </p:nvPicPr>
        <p:blipFill>
          <a:blip r:embed="rId4"/>
          <a:stretch>
            <a:fillRect/>
          </a:stretch>
        </p:blipFill>
        <p:spPr>
          <a:xfrm>
            <a:off x="1140491" y="1829564"/>
            <a:ext cx="10113664" cy="5172417"/>
          </a:xfrm>
          <a:prstGeom prst="rect">
            <a:avLst/>
          </a:prstGeom>
        </p:spPr>
      </p:pic>
    </p:spTree>
    <p:extLst>
      <p:ext uri="{BB962C8B-B14F-4D97-AF65-F5344CB8AC3E}">
        <p14:creationId xmlns:p14="http://schemas.microsoft.com/office/powerpoint/2010/main" val="689870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49367"/>
            <a:ext cx="12302794" cy="6907367"/>
          </a:xfrm>
          <a:prstGeom prst="rect">
            <a:avLst/>
          </a:prstGeom>
        </p:spPr>
      </p:pic>
      <p:sp>
        <p:nvSpPr>
          <p:cNvPr id="5" name="Rectangle 4"/>
          <p:cNvSpPr/>
          <p:nvPr/>
        </p:nvSpPr>
        <p:spPr>
          <a:xfrm>
            <a:off x="4418390" y="645657"/>
            <a:ext cx="3466013" cy="954107"/>
          </a:xfrm>
          <a:prstGeom prst="rect">
            <a:avLst/>
          </a:prstGeom>
        </p:spPr>
        <p:txBody>
          <a:bodyPr wrap="none">
            <a:spAutoFit/>
          </a:bodyPr>
          <a:lstStyle/>
          <a:p>
            <a:r>
              <a:rPr lang="ar-SA" sz="2800" b="1" dirty="0">
                <a:solidFill>
                  <a:schemeClr val="bg1"/>
                </a:solidFill>
                <a:latin typeface="GE SS Two Medium" panose="020A0503020102020204" pitchFamily="18" charset="-78"/>
                <a:ea typeface="GE SS Two Medium" panose="020A0503020102020204" pitchFamily="18" charset="-78"/>
                <a:cs typeface="GE SS Two Medium" panose="020A0503020102020204" pitchFamily="18" charset="-78"/>
              </a:rPr>
              <a:t>بوابة بيانات التعداد</a:t>
            </a:r>
            <a:endParaRPr lang="en-US" sz="2800" b="1" dirty="0">
              <a:solidFill>
                <a:schemeClr val="bg1"/>
              </a:solidFill>
              <a:latin typeface="GE SS Two Medium" panose="020A0503020102020204" pitchFamily="18" charset="-78"/>
              <a:ea typeface="GE SS Two Medium" panose="020A0503020102020204" pitchFamily="18" charset="-78"/>
              <a:cs typeface="GE SS Two Medium" panose="020A0503020102020204" pitchFamily="18" charset="-78"/>
            </a:endParaRPr>
          </a:p>
          <a:p>
            <a:endParaRPr lang="ar-OM" sz="2800" dirty="0">
              <a:solidFill>
                <a:schemeClr val="bg1"/>
              </a:solidFill>
              <a:latin typeface="GE SS Two Medium" panose="020A0503020102020204" pitchFamily="18" charset="-78"/>
              <a:ea typeface="GE SS Two Medium" panose="020A0503020102020204" pitchFamily="18" charset="-78"/>
              <a:cs typeface="GE SS Two Medium" panose="020A0503020102020204" pitchFamily="18" charset="-78"/>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0776" y="827776"/>
            <a:ext cx="2105938" cy="589870"/>
          </a:xfrm>
          <a:prstGeom prst="rect">
            <a:avLst/>
          </a:prstGeom>
        </p:spPr>
      </p:pic>
      <p:pic>
        <p:nvPicPr>
          <p:cNvPr id="3" name="Picture 2"/>
          <p:cNvPicPr>
            <a:picLocks noChangeAspect="1"/>
          </p:cNvPicPr>
          <p:nvPr/>
        </p:nvPicPr>
        <p:blipFill>
          <a:blip r:embed="rId4"/>
          <a:stretch>
            <a:fillRect/>
          </a:stretch>
        </p:blipFill>
        <p:spPr>
          <a:xfrm>
            <a:off x="1435731" y="2722650"/>
            <a:ext cx="9431329" cy="3194581"/>
          </a:xfrm>
          <a:prstGeom prst="rect">
            <a:avLst/>
          </a:prstGeom>
        </p:spPr>
      </p:pic>
    </p:spTree>
    <p:extLst>
      <p:ext uri="{BB962C8B-B14F-4D97-AF65-F5344CB8AC3E}">
        <p14:creationId xmlns:p14="http://schemas.microsoft.com/office/powerpoint/2010/main" val="3394227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49367"/>
            <a:ext cx="12302794" cy="6907367"/>
          </a:xfrm>
          <a:prstGeom prst="rect">
            <a:avLst/>
          </a:prstGeom>
        </p:spPr>
      </p:pic>
      <p:sp>
        <p:nvSpPr>
          <p:cNvPr id="5" name="Rectangle 4"/>
          <p:cNvSpPr/>
          <p:nvPr/>
        </p:nvSpPr>
        <p:spPr>
          <a:xfrm>
            <a:off x="5016310" y="728831"/>
            <a:ext cx="2270173" cy="523220"/>
          </a:xfrm>
          <a:prstGeom prst="rect">
            <a:avLst/>
          </a:prstGeom>
        </p:spPr>
        <p:txBody>
          <a:bodyPr wrap="none">
            <a:spAutoFit/>
          </a:bodyPr>
          <a:lstStyle/>
          <a:p>
            <a:r>
              <a:rPr lang="ar-OM" sz="2800" dirty="0">
                <a:solidFill>
                  <a:schemeClr val="bg1"/>
                </a:solidFill>
                <a:latin typeface="GE SS Two Medium" panose="020A0503020102020204" pitchFamily="18" charset="-78"/>
                <a:ea typeface="GE SS Two Medium" panose="020A0503020102020204" pitchFamily="18" charset="-78"/>
                <a:cs typeface="GE SS Two Medium" panose="020A0503020102020204" pitchFamily="18" charset="-78"/>
              </a:rPr>
              <a:t>لوحة البيانات</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0776" y="827776"/>
            <a:ext cx="2105938" cy="589870"/>
          </a:xfrm>
          <a:prstGeom prst="rect">
            <a:avLst/>
          </a:prstGeom>
        </p:spPr>
      </p:pic>
      <p:pic>
        <p:nvPicPr>
          <p:cNvPr id="2" name="Picture 1"/>
          <p:cNvPicPr>
            <a:picLocks noChangeAspect="1"/>
          </p:cNvPicPr>
          <p:nvPr/>
        </p:nvPicPr>
        <p:blipFill>
          <a:blip r:embed="rId4"/>
          <a:stretch>
            <a:fillRect/>
          </a:stretch>
        </p:blipFill>
        <p:spPr>
          <a:xfrm>
            <a:off x="443070" y="1609675"/>
            <a:ext cx="10529732" cy="5484236"/>
          </a:xfrm>
          <a:prstGeom prst="rect">
            <a:avLst/>
          </a:prstGeom>
        </p:spPr>
      </p:pic>
    </p:spTree>
    <p:extLst>
      <p:ext uri="{BB962C8B-B14F-4D97-AF65-F5344CB8AC3E}">
        <p14:creationId xmlns:p14="http://schemas.microsoft.com/office/powerpoint/2010/main" val="3308667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49367"/>
            <a:ext cx="12302794" cy="6907367"/>
          </a:xfrm>
          <a:prstGeom prst="rect">
            <a:avLst/>
          </a:prstGeom>
        </p:spPr>
      </p:pic>
      <p:sp>
        <p:nvSpPr>
          <p:cNvPr id="5" name="Rectangle 4"/>
          <p:cNvSpPr/>
          <p:nvPr/>
        </p:nvSpPr>
        <p:spPr>
          <a:xfrm>
            <a:off x="4736586" y="728831"/>
            <a:ext cx="2829621" cy="523220"/>
          </a:xfrm>
          <a:prstGeom prst="rect">
            <a:avLst/>
          </a:prstGeom>
        </p:spPr>
        <p:txBody>
          <a:bodyPr wrap="none">
            <a:spAutoFit/>
          </a:bodyPr>
          <a:lstStyle/>
          <a:p>
            <a:r>
              <a:rPr lang="ar-OM" sz="2800" dirty="0">
                <a:solidFill>
                  <a:schemeClr val="bg1"/>
                </a:solidFill>
                <a:latin typeface="GE SS Two Medium" panose="020A0503020102020204" pitchFamily="18" charset="-78"/>
                <a:ea typeface="GE SS Two Medium" panose="020A0503020102020204" pitchFamily="18" charset="-78"/>
                <a:cs typeface="GE SS Two Medium" panose="020A0503020102020204" pitchFamily="18" charset="-78"/>
              </a:rPr>
              <a:t>مجموعة البيانات</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0776" y="827776"/>
            <a:ext cx="2105938" cy="589870"/>
          </a:xfrm>
          <a:prstGeom prst="rect">
            <a:avLst/>
          </a:prstGeom>
        </p:spPr>
      </p:pic>
      <p:pic>
        <p:nvPicPr>
          <p:cNvPr id="3" name="Picture 2"/>
          <p:cNvPicPr>
            <a:picLocks noChangeAspect="1"/>
          </p:cNvPicPr>
          <p:nvPr/>
        </p:nvPicPr>
        <p:blipFill>
          <a:blip r:embed="rId4"/>
          <a:stretch>
            <a:fillRect/>
          </a:stretch>
        </p:blipFill>
        <p:spPr>
          <a:xfrm>
            <a:off x="2025747" y="2129194"/>
            <a:ext cx="8046721" cy="4409564"/>
          </a:xfrm>
          <a:prstGeom prst="rect">
            <a:avLst/>
          </a:prstGeom>
        </p:spPr>
      </p:pic>
    </p:spTree>
    <p:extLst>
      <p:ext uri="{BB962C8B-B14F-4D97-AF65-F5344CB8AC3E}">
        <p14:creationId xmlns:p14="http://schemas.microsoft.com/office/powerpoint/2010/main" val="1449841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49367"/>
            <a:ext cx="12302794" cy="6907367"/>
          </a:xfrm>
          <a:prstGeom prst="rect">
            <a:avLst/>
          </a:prstGeom>
        </p:spPr>
      </p:pic>
      <p:sp>
        <p:nvSpPr>
          <p:cNvPr id="5" name="Rectangle 4"/>
          <p:cNvSpPr/>
          <p:nvPr/>
        </p:nvSpPr>
        <p:spPr>
          <a:xfrm>
            <a:off x="5516447" y="827776"/>
            <a:ext cx="1269899" cy="523220"/>
          </a:xfrm>
          <a:prstGeom prst="rect">
            <a:avLst/>
          </a:prstGeom>
        </p:spPr>
        <p:txBody>
          <a:bodyPr wrap="none">
            <a:spAutoFit/>
          </a:bodyPr>
          <a:lstStyle/>
          <a:p>
            <a:r>
              <a:rPr lang="ar-OM" sz="2800" dirty="0">
                <a:solidFill>
                  <a:schemeClr val="bg1"/>
                </a:solidFill>
                <a:latin typeface="GE SS Two Medium" panose="020A0503020102020204" pitchFamily="18" charset="-78"/>
                <a:ea typeface="GE SS Two Medium" panose="020A0503020102020204" pitchFamily="18" charset="-78"/>
                <a:cs typeface="GE SS Two Medium" panose="020A0503020102020204" pitchFamily="18" charset="-78"/>
              </a:rPr>
              <a:t>التقارير</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0776" y="827776"/>
            <a:ext cx="2105938" cy="589870"/>
          </a:xfrm>
          <a:prstGeom prst="rect">
            <a:avLst/>
          </a:prstGeom>
        </p:spPr>
      </p:pic>
      <p:pic>
        <p:nvPicPr>
          <p:cNvPr id="2" name="Picture 1"/>
          <p:cNvPicPr>
            <a:picLocks noChangeAspect="1"/>
          </p:cNvPicPr>
          <p:nvPr/>
        </p:nvPicPr>
        <p:blipFill>
          <a:blip r:embed="rId4"/>
          <a:stretch>
            <a:fillRect/>
          </a:stretch>
        </p:blipFill>
        <p:spPr>
          <a:xfrm>
            <a:off x="815926" y="1532727"/>
            <a:ext cx="10874327" cy="5775439"/>
          </a:xfrm>
          <a:prstGeom prst="rect">
            <a:avLst/>
          </a:prstGeom>
        </p:spPr>
      </p:pic>
    </p:spTree>
    <p:extLst>
      <p:ext uri="{BB962C8B-B14F-4D97-AF65-F5344CB8AC3E}">
        <p14:creationId xmlns:p14="http://schemas.microsoft.com/office/powerpoint/2010/main" val="3709633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0794" y="-49367"/>
            <a:ext cx="12302794" cy="6907367"/>
          </a:xfrm>
          <a:prstGeom prst="rect">
            <a:avLst/>
          </a:prstGeom>
        </p:spPr>
      </p:pic>
      <p:sp>
        <p:nvSpPr>
          <p:cNvPr id="5" name="Rectangle 4"/>
          <p:cNvSpPr/>
          <p:nvPr/>
        </p:nvSpPr>
        <p:spPr>
          <a:xfrm>
            <a:off x="4825366" y="827776"/>
            <a:ext cx="2430474" cy="523220"/>
          </a:xfrm>
          <a:prstGeom prst="rect">
            <a:avLst/>
          </a:prstGeom>
        </p:spPr>
        <p:txBody>
          <a:bodyPr wrap="none">
            <a:spAutoFit/>
          </a:bodyPr>
          <a:lstStyle/>
          <a:p>
            <a:r>
              <a:rPr lang="ar-OM" sz="2800" dirty="0">
                <a:solidFill>
                  <a:schemeClr val="bg1"/>
                </a:solidFill>
                <a:latin typeface="GE SS Two Medium" panose="020A0503020102020204" pitchFamily="18" charset="-78"/>
                <a:ea typeface="GE SS Two Medium" panose="020A0503020102020204" pitchFamily="18" charset="-78"/>
                <a:cs typeface="GE SS Two Medium" panose="020A0503020102020204" pitchFamily="18" charset="-78"/>
              </a:rPr>
              <a:t>مكتبة التعداد</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0776" y="827776"/>
            <a:ext cx="2105938" cy="589870"/>
          </a:xfrm>
          <a:prstGeom prst="rect">
            <a:avLst/>
          </a:prstGeom>
        </p:spPr>
      </p:pic>
      <p:pic>
        <p:nvPicPr>
          <p:cNvPr id="7" name="Picture 6"/>
          <p:cNvPicPr>
            <a:picLocks noChangeAspect="1"/>
          </p:cNvPicPr>
          <p:nvPr/>
        </p:nvPicPr>
        <p:blipFill>
          <a:blip r:embed="rId4"/>
          <a:stretch>
            <a:fillRect/>
          </a:stretch>
        </p:blipFill>
        <p:spPr>
          <a:xfrm>
            <a:off x="1030178" y="1846451"/>
            <a:ext cx="9562795" cy="5154484"/>
          </a:xfrm>
          <a:prstGeom prst="rect">
            <a:avLst/>
          </a:prstGeom>
        </p:spPr>
      </p:pic>
    </p:spTree>
    <p:extLst>
      <p:ext uri="{BB962C8B-B14F-4D97-AF65-F5344CB8AC3E}">
        <p14:creationId xmlns:p14="http://schemas.microsoft.com/office/powerpoint/2010/main" val="64970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49367"/>
            <a:ext cx="12302794" cy="690736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0776" y="827776"/>
            <a:ext cx="2105938" cy="589870"/>
          </a:xfrm>
          <a:prstGeom prst="rect">
            <a:avLst/>
          </a:prstGeom>
        </p:spPr>
      </p:pic>
      <p:pic>
        <p:nvPicPr>
          <p:cNvPr id="2" name="Picture 1"/>
          <p:cNvPicPr>
            <a:picLocks noChangeAspect="1"/>
          </p:cNvPicPr>
          <p:nvPr/>
        </p:nvPicPr>
        <p:blipFill>
          <a:blip r:embed="rId4"/>
          <a:stretch>
            <a:fillRect/>
          </a:stretch>
        </p:blipFill>
        <p:spPr>
          <a:xfrm>
            <a:off x="3572071" y="543825"/>
            <a:ext cx="5158652" cy="807171"/>
          </a:xfrm>
          <a:prstGeom prst="rect">
            <a:avLst/>
          </a:prstGeom>
        </p:spPr>
      </p:pic>
      <p:pic>
        <p:nvPicPr>
          <p:cNvPr id="3" name="Picture 2"/>
          <p:cNvPicPr>
            <a:picLocks noChangeAspect="1"/>
          </p:cNvPicPr>
          <p:nvPr/>
        </p:nvPicPr>
        <p:blipFill>
          <a:blip r:embed="rId5"/>
          <a:stretch>
            <a:fillRect/>
          </a:stretch>
        </p:blipFill>
        <p:spPr>
          <a:xfrm>
            <a:off x="2130817" y="1698099"/>
            <a:ext cx="8041160" cy="5275602"/>
          </a:xfrm>
          <a:prstGeom prst="rect">
            <a:avLst/>
          </a:prstGeom>
        </p:spPr>
      </p:pic>
    </p:spTree>
    <p:extLst>
      <p:ext uri="{BB962C8B-B14F-4D97-AF65-F5344CB8AC3E}">
        <p14:creationId xmlns:p14="http://schemas.microsoft.com/office/powerpoint/2010/main" val="3561786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49367"/>
            <a:ext cx="12302794" cy="6907367"/>
          </a:xfrm>
          <a:prstGeom prst="rect">
            <a:avLst/>
          </a:prstGeom>
        </p:spPr>
      </p:pic>
      <p:sp>
        <p:nvSpPr>
          <p:cNvPr id="5" name="Rectangle 4"/>
          <p:cNvSpPr/>
          <p:nvPr/>
        </p:nvSpPr>
        <p:spPr>
          <a:xfrm>
            <a:off x="3824501" y="702218"/>
            <a:ext cx="4200189" cy="523220"/>
          </a:xfrm>
          <a:prstGeom prst="rect">
            <a:avLst/>
          </a:prstGeom>
        </p:spPr>
        <p:txBody>
          <a:bodyPr wrap="none">
            <a:spAutoFit/>
          </a:bodyPr>
          <a:lstStyle/>
          <a:p>
            <a:r>
              <a:rPr lang="ar-OM" sz="2800" b="1" dirty="0">
                <a:solidFill>
                  <a:schemeClr val="bg1"/>
                </a:solidFill>
                <a:latin typeface="GE SS Two Medium" panose="020A0503020102020204" pitchFamily="18" charset="-78"/>
                <a:ea typeface="GE SS Two Medium" panose="020A0503020102020204" pitchFamily="18" charset="-78"/>
                <a:cs typeface="GE SS Two Medium" panose="020A0503020102020204" pitchFamily="18" charset="-78"/>
              </a:rPr>
              <a:t>للمناقشة والاستفسارات</a:t>
            </a:r>
            <a:endParaRPr lang="ar-OM" sz="2800" dirty="0">
              <a:solidFill>
                <a:schemeClr val="bg1"/>
              </a:solidFill>
              <a:latin typeface="GE SS Two Medium" panose="020A0503020102020204" pitchFamily="18" charset="-78"/>
              <a:ea typeface="GE SS Two Medium" panose="020A0503020102020204" pitchFamily="18" charset="-78"/>
              <a:cs typeface="GE SS Two Medium" panose="020A0503020102020204" pitchFamily="18" charset="-78"/>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0776" y="827776"/>
            <a:ext cx="2105938" cy="589870"/>
          </a:xfrm>
          <a:prstGeom prst="rect">
            <a:avLst/>
          </a:prstGeom>
        </p:spPr>
      </p:pic>
      <p:pic>
        <p:nvPicPr>
          <p:cNvPr id="7" name="Picture 6">
            <a:extLst>
              <a:ext uri="{FF2B5EF4-FFF2-40B4-BE49-F238E27FC236}">
                <a16:creationId xmlns:a16="http://schemas.microsoft.com/office/drawing/2014/main" id="{119DFD80-301F-DE4F-A9B5-9F18684A10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542" y="2773150"/>
            <a:ext cx="12589876" cy="3999137"/>
          </a:xfrm>
          <a:prstGeom prst="rect">
            <a:avLst/>
          </a:prstGeom>
        </p:spPr>
      </p:pic>
    </p:spTree>
    <p:extLst>
      <p:ext uri="{BB962C8B-B14F-4D97-AF65-F5344CB8AC3E}">
        <p14:creationId xmlns:p14="http://schemas.microsoft.com/office/powerpoint/2010/main" val="3110524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41950"/>
            <a:ext cx="12192000" cy="6917635"/>
          </a:xfrm>
          <a:prstGeom prst="rect">
            <a:avLst/>
          </a:prstGeom>
          <a:solidFill>
            <a:srgbClr val="00A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00A99D"/>
              </a:solidFill>
            </a:endParaRPr>
          </a:p>
        </p:txBody>
      </p:sp>
      <p:pic>
        <p:nvPicPr>
          <p:cNvPr id="25" name="Picture 24"/>
          <p:cNvPicPr>
            <a:picLocks noChangeAspect="1"/>
          </p:cNvPicPr>
          <p:nvPr/>
        </p:nvPicPr>
        <p:blipFill rotWithShape="1">
          <a:blip r:embed="rId3">
            <a:extLst>
              <a:ext uri="{28A0092B-C50C-407E-A947-70E740481C1C}">
                <a14:useLocalDpi xmlns:a14="http://schemas.microsoft.com/office/drawing/2010/main" val="0"/>
              </a:ext>
            </a:extLst>
          </a:blip>
          <a:srcRect r="55115"/>
          <a:stretch/>
        </p:blipFill>
        <p:spPr>
          <a:xfrm>
            <a:off x="-501662" y="-258501"/>
            <a:ext cx="6651793" cy="7808957"/>
          </a:xfrm>
          <a:prstGeom prst="rect">
            <a:avLst/>
          </a:prstGeom>
          <a:noFill/>
        </p:spPr>
      </p:pic>
      <p:pic>
        <p:nvPicPr>
          <p:cNvPr id="27" name="Picture 26"/>
          <p:cNvPicPr>
            <a:picLocks noChangeAspect="1"/>
          </p:cNvPicPr>
          <p:nvPr/>
        </p:nvPicPr>
        <p:blipFill rotWithShape="1">
          <a:blip r:embed="rId3">
            <a:extLst>
              <a:ext uri="{28A0092B-C50C-407E-A947-70E740481C1C}">
                <a14:useLocalDpi xmlns:a14="http://schemas.microsoft.com/office/drawing/2010/main" val="0"/>
              </a:ext>
            </a:extLst>
          </a:blip>
          <a:srcRect l="52751" t="60238"/>
          <a:stretch/>
        </p:blipFill>
        <p:spPr>
          <a:xfrm>
            <a:off x="637763" y="5183569"/>
            <a:ext cx="6997147" cy="3102734"/>
          </a:xfrm>
          <a:prstGeom prst="rect">
            <a:avLst/>
          </a:prstGeom>
        </p:spPr>
      </p:pic>
      <p:sp>
        <p:nvSpPr>
          <p:cNvPr id="19" name="TextBox 123"/>
          <p:cNvSpPr txBox="1"/>
          <p:nvPr/>
        </p:nvSpPr>
        <p:spPr>
          <a:xfrm>
            <a:off x="218759" y="59208"/>
            <a:ext cx="7835153" cy="1107996"/>
          </a:xfrm>
          <a:prstGeom prst="rect">
            <a:avLst/>
          </a:prstGeom>
          <a:noFill/>
        </p:spPr>
        <p:txBody>
          <a:bodyPr wrap="square" lIns="0" tIns="0" rIns="0" bIns="0" rtlCol="0" anchor="t">
            <a:spAutoFit/>
          </a:bodyPr>
          <a:lstStyle/>
          <a:p>
            <a:pPr algn="r"/>
            <a:r>
              <a:rPr lang="ar-OM" sz="7000" b="1" dirty="0">
                <a:solidFill>
                  <a:schemeClr val="bg1"/>
                </a:solidFill>
                <a:latin typeface="PF DinText Arabic" pitchFamily="50" charset="-78"/>
                <a:ea typeface="Open Sans Light" panose="020B0306030504020204" pitchFamily="34" charset="0"/>
                <a:cs typeface="AF_Najed" pitchFamily="2" charset="-78"/>
              </a:rPr>
              <a:t>محتـــوى العــرض</a:t>
            </a:r>
            <a:endParaRPr lang="en-US" sz="7000" b="1" dirty="0">
              <a:solidFill>
                <a:schemeClr val="bg1"/>
              </a:solidFill>
              <a:latin typeface="PF DinText Arabic" pitchFamily="50" charset="-78"/>
              <a:ea typeface="Open Sans Light" panose="020B0306030504020204" pitchFamily="34" charset="0"/>
              <a:cs typeface="AF_Najed" pitchFamily="2" charset="-78"/>
            </a:endParaRPr>
          </a:p>
        </p:txBody>
      </p:sp>
      <p:sp>
        <p:nvSpPr>
          <p:cNvPr id="4" name="Pentagon 3"/>
          <p:cNvSpPr/>
          <p:nvPr/>
        </p:nvSpPr>
        <p:spPr>
          <a:xfrm rot="10800000">
            <a:off x="6703835" y="3240552"/>
            <a:ext cx="3467100" cy="890746"/>
          </a:xfrm>
          <a:prstGeom prst="homePlate">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600" dirty="0">
              <a:noFill/>
            </a:endParaRPr>
          </a:p>
        </p:txBody>
      </p:sp>
      <p:sp>
        <p:nvSpPr>
          <p:cNvPr id="12" name="Pentagon 11"/>
          <p:cNvSpPr/>
          <p:nvPr/>
        </p:nvSpPr>
        <p:spPr>
          <a:xfrm rot="10800000">
            <a:off x="7616172" y="4133762"/>
            <a:ext cx="3448050" cy="828225"/>
          </a:xfrm>
          <a:prstGeom prst="homePlate">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4000" dirty="0">
              <a:noFill/>
            </a:endParaRPr>
          </a:p>
        </p:txBody>
      </p:sp>
      <p:sp>
        <p:nvSpPr>
          <p:cNvPr id="15" name="Pentagon 14"/>
          <p:cNvSpPr/>
          <p:nvPr/>
        </p:nvSpPr>
        <p:spPr>
          <a:xfrm rot="10800000">
            <a:off x="5329557" y="5367735"/>
            <a:ext cx="3429000" cy="922149"/>
          </a:xfrm>
          <a:prstGeom prst="homePlate">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4000" dirty="0">
              <a:noFill/>
            </a:endParaRPr>
          </a:p>
        </p:txBody>
      </p:sp>
      <p:pic>
        <p:nvPicPr>
          <p:cNvPr id="10" name="Picture 9"/>
          <p:cNvPicPr>
            <a:picLocks noChangeAspect="1"/>
          </p:cNvPicPr>
          <p:nvPr/>
        </p:nvPicPr>
        <p:blipFill>
          <a:blip r:embed="rId4"/>
          <a:stretch>
            <a:fillRect/>
          </a:stretch>
        </p:blipFill>
        <p:spPr>
          <a:xfrm>
            <a:off x="6327478" y="1310865"/>
            <a:ext cx="4886153" cy="1293497"/>
          </a:xfrm>
          <a:prstGeom prst="rect">
            <a:avLst/>
          </a:prstGeom>
        </p:spPr>
      </p:pic>
      <p:pic>
        <p:nvPicPr>
          <p:cNvPr id="14" name="Picture 13"/>
          <p:cNvPicPr>
            <a:picLocks noChangeAspect="1"/>
          </p:cNvPicPr>
          <p:nvPr/>
        </p:nvPicPr>
        <p:blipFill>
          <a:blip r:embed="rId4"/>
          <a:stretch>
            <a:fillRect/>
          </a:stretch>
        </p:blipFill>
        <p:spPr>
          <a:xfrm>
            <a:off x="6327478" y="2694653"/>
            <a:ext cx="4886153" cy="1243468"/>
          </a:xfrm>
          <a:prstGeom prst="rect">
            <a:avLst/>
          </a:prstGeom>
        </p:spPr>
      </p:pic>
      <p:sp>
        <p:nvSpPr>
          <p:cNvPr id="5" name="Rectangle 4"/>
          <p:cNvSpPr/>
          <p:nvPr/>
        </p:nvSpPr>
        <p:spPr>
          <a:xfrm>
            <a:off x="6800115" y="4794294"/>
            <a:ext cx="3940880" cy="584775"/>
          </a:xfrm>
          <a:prstGeom prst="rect">
            <a:avLst/>
          </a:prstGeom>
        </p:spPr>
        <p:txBody>
          <a:bodyPr wrap="square">
            <a:spAutoFit/>
          </a:bodyPr>
          <a:lstStyle/>
          <a:p>
            <a:pPr algn="ctr"/>
            <a:endParaRPr lang="ar-OM" sz="3200" dirty="0">
              <a:solidFill>
                <a:srgbClr val="00A99D"/>
              </a:solidFill>
              <a:latin typeface="PF DinText Arabic" pitchFamily="50" charset="-78"/>
              <a:ea typeface="Open Sans Light" panose="020B0306030504020204" pitchFamily="34" charset="0"/>
              <a:cs typeface="AF_Najed" pitchFamily="2" charset="-78"/>
            </a:endParaRPr>
          </a:p>
        </p:txBody>
      </p:sp>
      <p:pic>
        <p:nvPicPr>
          <p:cNvPr id="16" name="Picture 15"/>
          <p:cNvPicPr>
            <a:picLocks noChangeAspect="1"/>
          </p:cNvPicPr>
          <p:nvPr/>
        </p:nvPicPr>
        <p:blipFill>
          <a:blip r:embed="rId4"/>
          <a:stretch>
            <a:fillRect/>
          </a:stretch>
        </p:blipFill>
        <p:spPr>
          <a:xfrm>
            <a:off x="6327478" y="4044208"/>
            <a:ext cx="4886153" cy="1243468"/>
          </a:xfrm>
          <a:prstGeom prst="rect">
            <a:avLst/>
          </a:prstGeom>
        </p:spPr>
      </p:pic>
      <p:pic>
        <p:nvPicPr>
          <p:cNvPr id="17" name="Picture 16"/>
          <p:cNvPicPr>
            <a:picLocks noChangeAspect="1"/>
          </p:cNvPicPr>
          <p:nvPr/>
        </p:nvPicPr>
        <p:blipFill>
          <a:blip r:embed="rId4"/>
          <a:stretch>
            <a:fillRect/>
          </a:stretch>
        </p:blipFill>
        <p:spPr>
          <a:xfrm>
            <a:off x="6327478" y="5426950"/>
            <a:ext cx="4886153" cy="1243468"/>
          </a:xfrm>
          <a:prstGeom prst="rect">
            <a:avLst/>
          </a:prstGeom>
        </p:spPr>
      </p:pic>
      <p:sp>
        <p:nvSpPr>
          <p:cNvPr id="7" name="Rectangle 6"/>
          <p:cNvSpPr/>
          <p:nvPr/>
        </p:nvSpPr>
        <p:spPr>
          <a:xfrm>
            <a:off x="7839798" y="1631162"/>
            <a:ext cx="2056973" cy="584775"/>
          </a:xfrm>
          <a:prstGeom prst="rect">
            <a:avLst/>
          </a:prstGeom>
        </p:spPr>
        <p:txBody>
          <a:bodyPr wrap="none">
            <a:spAutoFit/>
          </a:bodyPr>
          <a:lstStyle/>
          <a:p>
            <a:pPr algn="ctr" rtl="1"/>
            <a:r>
              <a:rPr lang="ar-SA" sz="3200" dirty="0">
                <a:solidFill>
                  <a:srgbClr val="00A99D"/>
                </a:solidFill>
                <a:latin typeface="PF DinText Arabic" pitchFamily="50" charset="-78"/>
                <a:ea typeface="Open Sans Light" panose="020B0306030504020204" pitchFamily="34" charset="0"/>
                <a:cs typeface="AF_Najed" pitchFamily="2" charset="-78"/>
              </a:rPr>
              <a:t>الأهداف والغايات</a:t>
            </a:r>
            <a:endParaRPr lang="en-US" sz="3200" dirty="0">
              <a:solidFill>
                <a:srgbClr val="00A99D"/>
              </a:solidFill>
              <a:latin typeface="PF DinText Arabic" pitchFamily="50" charset="-78"/>
              <a:ea typeface="Open Sans Light" panose="020B0306030504020204" pitchFamily="34" charset="0"/>
              <a:cs typeface="AF_Najed" pitchFamily="2" charset="-78"/>
            </a:endParaRPr>
          </a:p>
        </p:txBody>
      </p:sp>
      <p:sp>
        <p:nvSpPr>
          <p:cNvPr id="18" name="Rectangle 17"/>
          <p:cNvSpPr/>
          <p:nvPr/>
        </p:nvSpPr>
        <p:spPr>
          <a:xfrm>
            <a:off x="7052622" y="5440110"/>
            <a:ext cx="3147015" cy="1077218"/>
          </a:xfrm>
          <a:prstGeom prst="rect">
            <a:avLst/>
          </a:prstGeom>
        </p:spPr>
        <p:txBody>
          <a:bodyPr wrap="none">
            <a:spAutoFit/>
          </a:bodyPr>
          <a:lstStyle/>
          <a:p>
            <a:pPr algn="r" rtl="1"/>
            <a:r>
              <a:rPr lang="ar-SA" sz="3200" dirty="0">
                <a:solidFill>
                  <a:srgbClr val="00A99D"/>
                </a:solidFill>
                <a:latin typeface="PF DinText Arabic" pitchFamily="50" charset="-78"/>
                <a:ea typeface="Open Sans Light" panose="020B0306030504020204" pitchFamily="34" charset="0"/>
                <a:cs typeface="AF_Najed" pitchFamily="2" charset="-78"/>
              </a:rPr>
              <a:t>بوابة بيانات</a:t>
            </a:r>
            <a:endParaRPr lang="ar-OM" sz="3200" dirty="0">
              <a:solidFill>
                <a:srgbClr val="00A99D"/>
              </a:solidFill>
              <a:latin typeface="PF DinText Arabic" pitchFamily="50" charset="-78"/>
              <a:ea typeface="Open Sans Light" panose="020B0306030504020204" pitchFamily="34" charset="0"/>
              <a:cs typeface="AF_Najed" pitchFamily="2" charset="-78"/>
            </a:endParaRPr>
          </a:p>
          <a:p>
            <a:pPr algn="r" rtl="1"/>
            <a:r>
              <a:rPr lang="ar-SA" sz="3200" dirty="0">
                <a:solidFill>
                  <a:srgbClr val="00A99D"/>
                </a:solidFill>
                <a:latin typeface="PF DinText Arabic" pitchFamily="50" charset="-78"/>
                <a:ea typeface="Open Sans Light" panose="020B0306030504020204" pitchFamily="34" charset="0"/>
                <a:cs typeface="AF_Najed" pitchFamily="2" charset="-78"/>
              </a:rPr>
              <a:t>التعداد الالكتروني 2020</a:t>
            </a:r>
            <a:endParaRPr lang="ar-OM" sz="3200" dirty="0">
              <a:solidFill>
                <a:srgbClr val="00A99D"/>
              </a:solidFill>
              <a:latin typeface="PF DinText Arabic" pitchFamily="50" charset="-78"/>
              <a:ea typeface="Open Sans Light" panose="020B0306030504020204" pitchFamily="34" charset="0"/>
              <a:cs typeface="AF_Najed" pitchFamily="2" charset="-78"/>
            </a:endParaRPr>
          </a:p>
        </p:txBody>
      </p:sp>
      <p:sp>
        <p:nvSpPr>
          <p:cNvPr id="21" name="Title 1"/>
          <p:cNvSpPr txBox="1">
            <a:spLocks/>
          </p:cNvSpPr>
          <p:nvPr/>
        </p:nvSpPr>
        <p:spPr>
          <a:xfrm>
            <a:off x="6703485" y="4418420"/>
            <a:ext cx="3417464" cy="547842"/>
          </a:xfrm>
          <a:prstGeom prst="rect">
            <a:avLst/>
          </a:prstGeom>
        </p:spPr>
        <p:txBody>
          <a:bodyPr wrap="square">
            <a:spAutoFit/>
          </a:bodyPr>
          <a:lstStyle>
            <a:defPPr>
              <a:defRPr lang="en-US"/>
            </a:defPPr>
            <a:lvl1pPr algn="ctr" rtl="1">
              <a:lnSpc>
                <a:spcPct val="90000"/>
              </a:lnSpc>
              <a:spcBef>
                <a:spcPct val="0"/>
              </a:spcBef>
              <a:defRPr sz="3200">
                <a:solidFill>
                  <a:srgbClr val="00A99D"/>
                </a:solidFill>
                <a:latin typeface="PF DinText Arabic" pitchFamily="50" charset="-78"/>
                <a:ea typeface="Open Sans Light" panose="020B0306030504020204" pitchFamily="34" charset="0"/>
                <a:cs typeface="AF_Najed" pitchFamily="2" charset="-78"/>
              </a:defRPr>
            </a:lvl1pPr>
          </a:lstStyle>
          <a:p>
            <a:pPr algn="r"/>
            <a:r>
              <a:rPr lang="ar-OM" dirty="0"/>
              <a:t>نظام السجلات الوطنية</a:t>
            </a:r>
          </a:p>
        </p:txBody>
      </p:sp>
      <p:sp>
        <p:nvSpPr>
          <p:cNvPr id="22" name="Rectangle 21"/>
          <p:cNvSpPr/>
          <p:nvPr/>
        </p:nvSpPr>
        <p:spPr>
          <a:xfrm>
            <a:off x="6882952" y="2886775"/>
            <a:ext cx="3192953" cy="646331"/>
          </a:xfrm>
          <a:prstGeom prst="rect">
            <a:avLst/>
          </a:prstGeom>
        </p:spPr>
        <p:txBody>
          <a:bodyPr wrap="square">
            <a:spAutoFit/>
          </a:bodyPr>
          <a:lstStyle/>
          <a:p>
            <a:pPr algn="r" rtl="1"/>
            <a:r>
              <a:rPr lang="ar-SA" sz="3200" dirty="0">
                <a:solidFill>
                  <a:srgbClr val="00A99D"/>
                </a:solidFill>
                <a:latin typeface="PF DinText Arabic" pitchFamily="50" charset="-78"/>
                <a:ea typeface="Open Sans Light" panose="020B0306030504020204" pitchFamily="34" charset="0"/>
                <a:cs typeface="AF_Najed" pitchFamily="2" charset="-78"/>
              </a:rPr>
              <a:t>مصادر</a:t>
            </a:r>
            <a:r>
              <a:rPr lang="ar-SA" sz="3600" b="1" dirty="0">
                <a:solidFill>
                  <a:schemeClr val="bg1"/>
                </a:solidFill>
              </a:rPr>
              <a:t> </a:t>
            </a:r>
            <a:r>
              <a:rPr lang="ar-SA" sz="3200" dirty="0">
                <a:solidFill>
                  <a:srgbClr val="00A99D"/>
                </a:solidFill>
                <a:latin typeface="PF DinText Arabic" pitchFamily="50" charset="-78"/>
                <a:ea typeface="Open Sans Light" panose="020B0306030504020204" pitchFamily="34" charset="0"/>
                <a:cs typeface="AF_Najed" pitchFamily="2" charset="-78"/>
              </a:rPr>
              <a:t>البيانات</a:t>
            </a:r>
            <a:endParaRPr lang="en-US" sz="3200" dirty="0">
              <a:solidFill>
                <a:srgbClr val="00A99D"/>
              </a:solidFill>
              <a:latin typeface="PF DinText Arabic" pitchFamily="50" charset="-78"/>
              <a:ea typeface="Open Sans Light" panose="020B0306030504020204" pitchFamily="34" charset="0"/>
              <a:cs typeface="AF_Najed" pitchFamily="2" charset="-78"/>
            </a:endParaRPr>
          </a:p>
        </p:txBody>
      </p:sp>
    </p:spTree>
    <p:extLst>
      <p:ext uri="{BB962C8B-B14F-4D97-AF65-F5344CB8AC3E}">
        <p14:creationId xmlns:p14="http://schemas.microsoft.com/office/powerpoint/2010/main" val="1984137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397" y="-24684"/>
            <a:ext cx="12302794" cy="6907367"/>
          </a:xfrm>
          <a:prstGeom prst="rect">
            <a:avLst/>
          </a:prstGeom>
        </p:spPr>
      </p:pic>
      <p:sp>
        <p:nvSpPr>
          <p:cNvPr id="5" name="Rectangle 4"/>
          <p:cNvSpPr/>
          <p:nvPr/>
        </p:nvSpPr>
        <p:spPr>
          <a:xfrm>
            <a:off x="4054556" y="698082"/>
            <a:ext cx="3881191" cy="523220"/>
          </a:xfrm>
          <a:prstGeom prst="rect">
            <a:avLst/>
          </a:prstGeom>
        </p:spPr>
        <p:txBody>
          <a:bodyPr wrap="none">
            <a:spAutoFit/>
          </a:bodyPr>
          <a:lstStyle/>
          <a:p>
            <a:r>
              <a:rPr lang="ar-OM" sz="2800" dirty="0">
                <a:solidFill>
                  <a:schemeClr val="bg1"/>
                </a:solidFill>
                <a:latin typeface="GE SS Two Medium" panose="020A0503020102020204" pitchFamily="18" charset="-78"/>
                <a:ea typeface="GE SS Two Medium" panose="020A0503020102020204" pitchFamily="18" charset="-78"/>
                <a:cs typeface="GE SS Two Medium" panose="020A0503020102020204" pitchFamily="18" charset="-78"/>
              </a:rPr>
              <a:t>التعداد الإلكتروني </a:t>
            </a:r>
            <a:r>
              <a:rPr lang="ar-OM" sz="2800" dirty="0">
                <a:solidFill>
                  <a:schemeClr val="bg1"/>
                </a:solidFill>
                <a:latin typeface="GE SS Two Medium" panose="020A0503020102020204" pitchFamily="18" charset="-78"/>
                <a:ea typeface="GE SS Two Medium" panose="020A0503020102020204" pitchFamily="18" charset="-78"/>
              </a:rPr>
              <a:t>2020</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0776" y="827776"/>
            <a:ext cx="2105938" cy="589870"/>
          </a:xfrm>
          <a:prstGeom prst="rect">
            <a:avLst/>
          </a:prstGeom>
        </p:spPr>
      </p:pic>
      <p:pic>
        <p:nvPicPr>
          <p:cNvPr id="7" name="Picture 6"/>
          <p:cNvPicPr>
            <a:picLocks noChangeAspect="1"/>
          </p:cNvPicPr>
          <p:nvPr/>
        </p:nvPicPr>
        <p:blipFill>
          <a:blip r:embed="rId4"/>
          <a:stretch>
            <a:fillRect/>
          </a:stretch>
        </p:blipFill>
        <p:spPr>
          <a:xfrm>
            <a:off x="-354127" y="1918659"/>
            <a:ext cx="12601524" cy="5316173"/>
          </a:xfrm>
          <a:prstGeom prst="rect">
            <a:avLst/>
          </a:prstGeom>
        </p:spPr>
      </p:pic>
    </p:spTree>
    <p:extLst>
      <p:ext uri="{BB962C8B-B14F-4D97-AF65-F5344CB8AC3E}">
        <p14:creationId xmlns:p14="http://schemas.microsoft.com/office/powerpoint/2010/main" val="13247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397" y="-24684"/>
            <a:ext cx="12302794" cy="6907367"/>
          </a:xfrm>
          <a:prstGeom prst="rect">
            <a:avLst/>
          </a:prstGeom>
        </p:spPr>
      </p:pic>
      <p:sp>
        <p:nvSpPr>
          <p:cNvPr id="5" name="Rectangle 4"/>
          <p:cNvSpPr/>
          <p:nvPr/>
        </p:nvSpPr>
        <p:spPr>
          <a:xfrm>
            <a:off x="4261143" y="694036"/>
            <a:ext cx="2949846" cy="954107"/>
          </a:xfrm>
          <a:prstGeom prst="rect">
            <a:avLst/>
          </a:prstGeom>
        </p:spPr>
        <p:txBody>
          <a:bodyPr wrap="none">
            <a:spAutoFit/>
          </a:bodyPr>
          <a:lstStyle/>
          <a:p>
            <a:pPr algn="ctr"/>
            <a:r>
              <a:rPr lang="ar-OM" sz="2800" b="1" dirty="0">
                <a:solidFill>
                  <a:schemeClr val="bg1"/>
                </a:solidFill>
                <a:latin typeface="GE SS Two Medium" panose="020A0503020102020204" pitchFamily="18" charset="-78"/>
                <a:ea typeface="GE SS Two Medium" panose="020A0503020102020204" pitchFamily="18" charset="-78"/>
                <a:cs typeface="GE SS Two Medium" panose="020A0503020102020204" pitchFamily="18" charset="-78"/>
              </a:rPr>
              <a:t>الأهداف والغايات</a:t>
            </a:r>
            <a:endParaRPr lang="en-US" sz="2800" b="1" dirty="0">
              <a:solidFill>
                <a:schemeClr val="bg1"/>
              </a:solidFill>
              <a:latin typeface="GE SS Two Medium" panose="020A0503020102020204" pitchFamily="18" charset="-78"/>
              <a:ea typeface="GE SS Two Medium" panose="020A0503020102020204" pitchFamily="18" charset="-78"/>
              <a:cs typeface="GE SS Two Medium" panose="020A0503020102020204" pitchFamily="18" charset="-78"/>
            </a:endParaRPr>
          </a:p>
          <a:p>
            <a:endParaRPr lang="ar-OM" sz="2800" dirty="0">
              <a:solidFill>
                <a:schemeClr val="bg1"/>
              </a:solidFill>
              <a:latin typeface="GE SS Two Medium" panose="020A0503020102020204" pitchFamily="18" charset="-78"/>
              <a:ea typeface="GE SS Two Medium" panose="020A0503020102020204" pitchFamily="18" charset="-78"/>
              <a:cs typeface="GE SS Two Medium" panose="020A0503020102020204" pitchFamily="18" charset="-78"/>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0776" y="827776"/>
            <a:ext cx="2105938" cy="589870"/>
          </a:xfrm>
          <a:prstGeom prst="rect">
            <a:avLst/>
          </a:prstGeom>
        </p:spPr>
      </p:pic>
      <p:sp>
        <p:nvSpPr>
          <p:cNvPr id="8" name="TextBox 7">
            <a:extLst>
              <a:ext uri="{FF2B5EF4-FFF2-40B4-BE49-F238E27FC236}">
                <a16:creationId xmlns:a16="http://schemas.microsoft.com/office/drawing/2014/main" id="{4C47BF92-A205-EF43-B6E7-9BA1B575E9BC}"/>
              </a:ext>
            </a:extLst>
          </p:cNvPr>
          <p:cNvSpPr txBox="1"/>
          <p:nvPr/>
        </p:nvSpPr>
        <p:spPr>
          <a:xfrm>
            <a:off x="1489436" y="1985577"/>
            <a:ext cx="9900070" cy="1200329"/>
          </a:xfrm>
          <a:prstGeom prst="rect">
            <a:avLst/>
          </a:prstGeom>
          <a:noFill/>
        </p:spPr>
        <p:txBody>
          <a:bodyPr wrap="square" rtlCol="1">
            <a:spAutoFit/>
          </a:bodyPr>
          <a:lstStyle/>
          <a:p>
            <a:pPr algn="r" rtl="1"/>
            <a:r>
              <a:rPr lang="ar-SA" sz="2400" b="1" dirty="0">
                <a:solidFill>
                  <a:srgbClr val="E0592A"/>
                </a:solidFill>
              </a:rPr>
              <a:t>الهدف: </a:t>
            </a:r>
            <a:r>
              <a:rPr lang="ar-SA" sz="2400" b="1" dirty="0"/>
              <a:t>إنشاء منظومة للسجلات الوطنية تظم بيانات محدده ذات تغطية شاملة وجودة عالية ومحدثة بشكل آني، وتطبق الإستراتيجية الوطنية للبيانات، ويمكن ترجمة هذا الهدف من خلال مهمتين رئيسيتين:</a:t>
            </a:r>
            <a:endParaRPr lang="ar-SA" sz="2400" dirty="0"/>
          </a:p>
        </p:txBody>
      </p:sp>
      <p:sp>
        <p:nvSpPr>
          <p:cNvPr id="9" name="TextBox 8">
            <a:extLst>
              <a:ext uri="{FF2B5EF4-FFF2-40B4-BE49-F238E27FC236}">
                <a16:creationId xmlns:a16="http://schemas.microsoft.com/office/drawing/2014/main" id="{A9C4BE5A-2FFF-CC47-A483-4D0F1D6FE964}"/>
              </a:ext>
            </a:extLst>
          </p:cNvPr>
          <p:cNvSpPr txBox="1"/>
          <p:nvPr/>
        </p:nvSpPr>
        <p:spPr>
          <a:xfrm>
            <a:off x="1109359" y="3971986"/>
            <a:ext cx="3151784" cy="2308324"/>
          </a:xfrm>
          <a:prstGeom prst="rect">
            <a:avLst/>
          </a:prstGeom>
          <a:noFill/>
        </p:spPr>
        <p:txBody>
          <a:bodyPr wrap="square" rtlCol="1">
            <a:spAutoFit/>
          </a:bodyPr>
          <a:lstStyle/>
          <a:p>
            <a:pPr algn="ctr"/>
            <a:r>
              <a:rPr lang="ar-SA" sz="2400" b="1" dirty="0">
                <a:solidFill>
                  <a:srgbClr val="0095A9"/>
                </a:solidFill>
              </a:rPr>
              <a:t>منظومة بيانات تشغيلية</a:t>
            </a:r>
            <a:endParaRPr lang="ar-OM" sz="2400" b="1" dirty="0">
              <a:solidFill>
                <a:srgbClr val="0095A9"/>
              </a:solidFill>
            </a:endParaRPr>
          </a:p>
          <a:p>
            <a:pPr algn="ctr"/>
            <a:endParaRPr lang="ar-SA" sz="2400" b="1" dirty="0">
              <a:solidFill>
                <a:srgbClr val="0095A9"/>
              </a:solidFill>
            </a:endParaRPr>
          </a:p>
          <a:p>
            <a:pPr algn="ctr"/>
            <a:r>
              <a:rPr lang="ar-SA" sz="2400" b="1" dirty="0"/>
              <a:t>تضمن</a:t>
            </a:r>
            <a:r>
              <a:rPr lang="ar-OM" sz="2400" b="1" dirty="0"/>
              <a:t> استمرارية</a:t>
            </a:r>
            <a:r>
              <a:rPr lang="ar-SA" sz="2400" b="1" dirty="0"/>
              <a:t> تدفق البيانات بين مؤسسات الدولة بشكل آني بناءً على الإستراتيجية الوطنية للبيانات</a:t>
            </a:r>
          </a:p>
        </p:txBody>
      </p:sp>
      <p:sp>
        <p:nvSpPr>
          <p:cNvPr id="10" name="TextBox 9">
            <a:extLst>
              <a:ext uri="{FF2B5EF4-FFF2-40B4-BE49-F238E27FC236}">
                <a16:creationId xmlns:a16="http://schemas.microsoft.com/office/drawing/2014/main" id="{625A303E-7C1A-964C-BCCD-759158ACB568}"/>
              </a:ext>
            </a:extLst>
          </p:cNvPr>
          <p:cNvSpPr txBox="1"/>
          <p:nvPr/>
        </p:nvSpPr>
        <p:spPr>
          <a:xfrm>
            <a:off x="8132453" y="3971986"/>
            <a:ext cx="3005447" cy="1938992"/>
          </a:xfrm>
          <a:prstGeom prst="rect">
            <a:avLst/>
          </a:prstGeom>
          <a:noFill/>
        </p:spPr>
        <p:txBody>
          <a:bodyPr wrap="square" rtlCol="1">
            <a:spAutoFit/>
          </a:bodyPr>
          <a:lstStyle/>
          <a:p>
            <a:pPr algn="ctr"/>
            <a:r>
              <a:rPr lang="ar-SA" sz="2400" b="1" dirty="0">
                <a:solidFill>
                  <a:srgbClr val="DF623B"/>
                </a:solidFill>
              </a:rPr>
              <a:t>منظومة بيانات</a:t>
            </a:r>
            <a:r>
              <a:rPr lang="ar-OM" sz="2400" b="1" dirty="0">
                <a:solidFill>
                  <a:srgbClr val="DF623B"/>
                </a:solidFill>
              </a:rPr>
              <a:t> إحصائية</a:t>
            </a:r>
          </a:p>
          <a:p>
            <a:pPr algn="ctr"/>
            <a:endParaRPr lang="ar-OM" sz="2400" b="1" dirty="0">
              <a:solidFill>
                <a:srgbClr val="DF623B"/>
              </a:solidFill>
            </a:endParaRPr>
          </a:p>
          <a:p>
            <a:pPr algn="ctr" rtl="1"/>
            <a:r>
              <a:rPr lang="ar-SA" sz="2400" b="1" dirty="0"/>
              <a:t>متكاملة ومرتبطة إلكترونياً ذات صيغة مكانية، وتحدث بشكل آني</a:t>
            </a:r>
            <a:r>
              <a:rPr lang="ar-OM" sz="2400" b="1" dirty="0"/>
              <a:t> ت</a:t>
            </a:r>
            <a:r>
              <a:rPr lang="ar-SA" sz="2400" b="1" dirty="0"/>
              <a:t>دعم اتخاذ القرار</a:t>
            </a:r>
          </a:p>
        </p:txBody>
      </p:sp>
      <p:grpSp>
        <p:nvGrpSpPr>
          <p:cNvPr id="11" name="Group 10">
            <a:extLst>
              <a:ext uri="{FF2B5EF4-FFF2-40B4-BE49-F238E27FC236}">
                <a16:creationId xmlns:a16="http://schemas.microsoft.com/office/drawing/2014/main" id="{97E3541A-2136-5340-9275-100302E231F9}"/>
              </a:ext>
            </a:extLst>
          </p:cNvPr>
          <p:cNvGrpSpPr/>
          <p:nvPr/>
        </p:nvGrpSpPr>
        <p:grpSpPr>
          <a:xfrm>
            <a:off x="4973107" y="3429000"/>
            <a:ext cx="2385343" cy="2363002"/>
            <a:chOff x="4414536" y="851960"/>
            <a:chExt cx="2919825" cy="2892478"/>
          </a:xfrm>
        </p:grpSpPr>
        <p:sp>
          <p:nvSpPr>
            <p:cNvPr id="12" name="Isosceles Triangle 14">
              <a:extLst>
                <a:ext uri="{FF2B5EF4-FFF2-40B4-BE49-F238E27FC236}">
                  <a16:creationId xmlns:a16="http://schemas.microsoft.com/office/drawing/2014/main" id="{F47D57D4-7D67-BD4B-9F7A-3CE89EC075AB}"/>
                </a:ext>
              </a:extLst>
            </p:cNvPr>
            <p:cNvSpPr/>
            <p:nvPr/>
          </p:nvSpPr>
          <p:spPr>
            <a:xfrm rot="4713012">
              <a:off x="3910120" y="1356376"/>
              <a:ext cx="2876661" cy="1867830"/>
            </a:xfrm>
            <a:custGeom>
              <a:avLst/>
              <a:gdLst/>
              <a:ahLst/>
              <a:cxnLst/>
              <a:rect l="l" t="t" r="r" b="b"/>
              <a:pathLst>
                <a:path w="2876661" h="1867830">
                  <a:moveTo>
                    <a:pt x="0" y="620759"/>
                  </a:moveTo>
                  <a:lnTo>
                    <a:pt x="360040" y="0"/>
                  </a:lnTo>
                  <a:lnTo>
                    <a:pt x="720080" y="620759"/>
                  </a:lnTo>
                  <a:lnTo>
                    <a:pt x="565503" y="620759"/>
                  </a:lnTo>
                  <a:cubicBezTo>
                    <a:pt x="629280" y="1044126"/>
                    <a:pt x="958722" y="1385952"/>
                    <a:pt x="1390726" y="1459968"/>
                  </a:cubicBezTo>
                  <a:cubicBezTo>
                    <a:pt x="1869169" y="1541940"/>
                    <a:pt x="2338337" y="1272287"/>
                    <a:pt x="2508348" y="817617"/>
                  </a:cubicBezTo>
                  <a:lnTo>
                    <a:pt x="2876661" y="955339"/>
                  </a:lnTo>
                  <a:cubicBezTo>
                    <a:pt x="2640523" y="1586858"/>
                    <a:pt x="1988863" y="1961397"/>
                    <a:pt x="1324321" y="1847541"/>
                  </a:cubicBezTo>
                  <a:cubicBezTo>
                    <a:pt x="703408" y="1741159"/>
                    <a:pt x="235035" y="1236464"/>
                    <a:pt x="166323" y="620759"/>
                  </a:cubicBezTo>
                  <a:close/>
                </a:path>
              </a:pathLst>
            </a:custGeom>
            <a:solidFill>
              <a:srgbClr val="009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endParaRPr>
            </a:p>
          </p:txBody>
        </p:sp>
        <p:sp>
          <p:nvSpPr>
            <p:cNvPr id="13" name="Isosceles Triangle 14">
              <a:extLst>
                <a:ext uri="{FF2B5EF4-FFF2-40B4-BE49-F238E27FC236}">
                  <a16:creationId xmlns:a16="http://schemas.microsoft.com/office/drawing/2014/main" id="{89040749-1453-CE4B-8C76-C47BCE790E33}"/>
                </a:ext>
              </a:extLst>
            </p:cNvPr>
            <p:cNvSpPr/>
            <p:nvPr/>
          </p:nvSpPr>
          <p:spPr>
            <a:xfrm rot="15485488">
              <a:off x="4962115" y="1372193"/>
              <a:ext cx="2876661" cy="1867830"/>
            </a:xfrm>
            <a:custGeom>
              <a:avLst/>
              <a:gdLst/>
              <a:ahLst/>
              <a:cxnLst/>
              <a:rect l="l" t="t" r="r" b="b"/>
              <a:pathLst>
                <a:path w="2876661" h="1867830">
                  <a:moveTo>
                    <a:pt x="0" y="620759"/>
                  </a:moveTo>
                  <a:lnTo>
                    <a:pt x="360040" y="0"/>
                  </a:lnTo>
                  <a:lnTo>
                    <a:pt x="720080" y="620759"/>
                  </a:lnTo>
                  <a:lnTo>
                    <a:pt x="565503" y="620759"/>
                  </a:lnTo>
                  <a:cubicBezTo>
                    <a:pt x="629280" y="1044126"/>
                    <a:pt x="958722" y="1385952"/>
                    <a:pt x="1390726" y="1459968"/>
                  </a:cubicBezTo>
                  <a:cubicBezTo>
                    <a:pt x="1869169" y="1541940"/>
                    <a:pt x="2338337" y="1272287"/>
                    <a:pt x="2508348" y="817617"/>
                  </a:cubicBezTo>
                  <a:lnTo>
                    <a:pt x="2876661" y="955339"/>
                  </a:lnTo>
                  <a:cubicBezTo>
                    <a:pt x="2640523" y="1586858"/>
                    <a:pt x="1988863" y="1961397"/>
                    <a:pt x="1324321" y="1847541"/>
                  </a:cubicBezTo>
                  <a:cubicBezTo>
                    <a:pt x="703408" y="1741159"/>
                    <a:pt x="235035" y="1236464"/>
                    <a:pt x="166323" y="620759"/>
                  </a:cubicBezTo>
                  <a:close/>
                </a:path>
              </a:pathLst>
            </a:custGeom>
            <a:solidFill>
              <a:srgbClr val="E05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endParaRPr>
            </a:p>
          </p:txBody>
        </p:sp>
      </p:grpSp>
      <p:cxnSp>
        <p:nvCxnSpPr>
          <p:cNvPr id="14" name="Straight Connector 13">
            <a:extLst>
              <a:ext uri="{FF2B5EF4-FFF2-40B4-BE49-F238E27FC236}">
                <a16:creationId xmlns:a16="http://schemas.microsoft.com/office/drawing/2014/main" id="{5398A566-1F74-E34D-9D29-DB37C8F68A1B}"/>
              </a:ext>
            </a:extLst>
          </p:cNvPr>
          <p:cNvCxnSpPr>
            <a:cxnSpLocks/>
          </p:cNvCxnSpPr>
          <p:nvPr/>
        </p:nvCxnSpPr>
        <p:spPr>
          <a:xfrm flipV="1">
            <a:off x="2737003" y="3611352"/>
            <a:ext cx="2667359" cy="8784"/>
          </a:xfrm>
          <a:prstGeom prst="line">
            <a:avLst/>
          </a:prstGeom>
          <a:ln w="38100">
            <a:solidFill>
              <a:srgbClr val="0095A9"/>
            </a:solidFill>
            <a:prstDash val="sysDash"/>
            <a:headEnd type="oval"/>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49677C-B400-DB43-B17D-DE46BB1398D0}"/>
              </a:ext>
            </a:extLst>
          </p:cNvPr>
          <p:cNvCxnSpPr>
            <a:cxnSpLocks/>
          </p:cNvCxnSpPr>
          <p:nvPr/>
        </p:nvCxnSpPr>
        <p:spPr>
          <a:xfrm>
            <a:off x="6924507" y="3611352"/>
            <a:ext cx="2521151" cy="8303"/>
          </a:xfrm>
          <a:prstGeom prst="line">
            <a:avLst/>
          </a:prstGeom>
          <a:ln w="38100">
            <a:solidFill>
              <a:srgbClr val="E0592A"/>
            </a:solidFill>
            <a:prstDash val="sysDash"/>
            <a:headEnd type="none"/>
            <a:tailEnd type="oval"/>
          </a:ln>
        </p:spPr>
        <p:style>
          <a:lnRef idx="1">
            <a:schemeClr val="accent1"/>
          </a:lnRef>
          <a:fillRef idx="0">
            <a:schemeClr val="accent1"/>
          </a:fillRef>
          <a:effectRef idx="0">
            <a:schemeClr val="accent1"/>
          </a:effectRef>
          <a:fontRef idx="minor">
            <a:schemeClr val="tx1"/>
          </a:fontRef>
        </p:style>
      </p:cxnSp>
      <p:sp>
        <p:nvSpPr>
          <p:cNvPr id="16" name="Oval 50">
            <a:extLst>
              <a:ext uri="{FF2B5EF4-FFF2-40B4-BE49-F238E27FC236}">
                <a16:creationId xmlns:a16="http://schemas.microsoft.com/office/drawing/2014/main" id="{982D6C2E-60DC-3741-8A63-BEEF8440B7C4}"/>
              </a:ext>
            </a:extLst>
          </p:cNvPr>
          <p:cNvSpPr>
            <a:spLocks noChangeAspect="1"/>
          </p:cNvSpPr>
          <p:nvPr/>
        </p:nvSpPr>
        <p:spPr>
          <a:xfrm>
            <a:off x="5870937" y="4194548"/>
            <a:ext cx="648072" cy="731958"/>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470083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397" y="-24684"/>
            <a:ext cx="12302794" cy="6907367"/>
          </a:xfrm>
          <a:prstGeom prst="rect">
            <a:avLst/>
          </a:prstGeom>
        </p:spPr>
      </p:pic>
      <p:sp>
        <p:nvSpPr>
          <p:cNvPr id="5" name="Rectangle 4"/>
          <p:cNvSpPr/>
          <p:nvPr/>
        </p:nvSpPr>
        <p:spPr>
          <a:xfrm>
            <a:off x="4606283" y="744277"/>
            <a:ext cx="2582758" cy="954107"/>
          </a:xfrm>
          <a:prstGeom prst="rect">
            <a:avLst/>
          </a:prstGeom>
        </p:spPr>
        <p:txBody>
          <a:bodyPr wrap="none">
            <a:spAutoFit/>
          </a:bodyPr>
          <a:lstStyle/>
          <a:p>
            <a:pPr algn="ctr"/>
            <a:r>
              <a:rPr lang="ar-OM" sz="2800" b="1" dirty="0">
                <a:solidFill>
                  <a:schemeClr val="bg1"/>
                </a:solidFill>
                <a:latin typeface="GE SS Two Medium" panose="020A0503020102020204" pitchFamily="18" charset="-78"/>
                <a:ea typeface="GE SS Two Medium" panose="020A0503020102020204" pitchFamily="18" charset="-78"/>
                <a:cs typeface="GE SS Two Medium" panose="020A0503020102020204" pitchFamily="18" charset="-78"/>
              </a:rPr>
              <a:t>مصادر البيانات</a:t>
            </a:r>
            <a:endParaRPr lang="en-US" sz="2800" b="1" dirty="0">
              <a:solidFill>
                <a:schemeClr val="bg1"/>
              </a:solidFill>
              <a:latin typeface="GE SS Two Medium" panose="020A0503020102020204" pitchFamily="18" charset="-78"/>
              <a:ea typeface="GE SS Two Medium" panose="020A0503020102020204" pitchFamily="18" charset="-78"/>
              <a:cs typeface="GE SS Two Medium" panose="020A0503020102020204" pitchFamily="18" charset="-78"/>
            </a:endParaRPr>
          </a:p>
          <a:p>
            <a:endParaRPr lang="ar-OM" sz="2800" dirty="0">
              <a:solidFill>
                <a:schemeClr val="bg1"/>
              </a:solidFill>
              <a:latin typeface="GE SS Two Medium" panose="020A0503020102020204" pitchFamily="18" charset="-78"/>
              <a:ea typeface="GE SS Two Medium" panose="020A0503020102020204" pitchFamily="18" charset="-78"/>
              <a:cs typeface="GE SS Two Medium" panose="020A0503020102020204" pitchFamily="18" charset="-78"/>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0776" y="827776"/>
            <a:ext cx="2105938" cy="589870"/>
          </a:xfrm>
          <a:prstGeom prst="rect">
            <a:avLst/>
          </a:prstGeom>
        </p:spPr>
      </p:pic>
      <p:cxnSp>
        <p:nvCxnSpPr>
          <p:cNvPr id="7" name="Straight Connector 6">
            <a:extLst>
              <a:ext uri="{FF2B5EF4-FFF2-40B4-BE49-F238E27FC236}">
                <a16:creationId xmlns:a16="http://schemas.microsoft.com/office/drawing/2014/main" id="{A6C551EA-3D6F-2E4D-A170-F3541F3D8BFB}"/>
              </a:ext>
            </a:extLst>
          </p:cNvPr>
          <p:cNvCxnSpPr>
            <a:cxnSpLocks/>
          </p:cNvCxnSpPr>
          <p:nvPr/>
        </p:nvCxnSpPr>
        <p:spPr>
          <a:xfrm>
            <a:off x="3524953" y="2819617"/>
            <a:ext cx="6307268" cy="0"/>
          </a:xfrm>
          <a:prstGeom prst="line">
            <a:avLst/>
          </a:prstGeom>
          <a:ln w="200025" cmpd="sng">
            <a:solidFill>
              <a:schemeClr val="bg1"/>
            </a:solidFill>
            <a:prstDash val="solid"/>
            <a:headEnd type="none"/>
            <a:tailEnd type="none"/>
          </a:ln>
          <a:effectLst>
            <a:outerShdw blurRad="50800" dist="38100" dir="2700000" algn="tl"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sp>
        <p:nvSpPr>
          <p:cNvPr id="8" name="Freeform 16">
            <a:extLst>
              <a:ext uri="{FF2B5EF4-FFF2-40B4-BE49-F238E27FC236}">
                <a16:creationId xmlns:a16="http://schemas.microsoft.com/office/drawing/2014/main" id="{10D81F6D-26B4-BF48-9491-11438765EA19}"/>
              </a:ext>
            </a:extLst>
          </p:cNvPr>
          <p:cNvSpPr>
            <a:spLocks noChangeArrowheads="1"/>
          </p:cNvSpPr>
          <p:nvPr/>
        </p:nvSpPr>
        <p:spPr bwMode="auto">
          <a:xfrm>
            <a:off x="8486875" y="2336800"/>
            <a:ext cx="2333258" cy="927100"/>
          </a:xfrm>
          <a:custGeom>
            <a:avLst/>
            <a:gdLst>
              <a:gd name="connsiteX0" fmla="*/ 0 w 1012826"/>
              <a:gd name="connsiteY0" fmla="*/ 0 h 2081214"/>
              <a:gd name="connsiteX1" fmla="*/ 1012825 w 1012826"/>
              <a:gd name="connsiteY1" fmla="*/ 0 h 2081214"/>
              <a:gd name="connsiteX2" fmla="*/ 1012825 w 1012826"/>
              <a:gd name="connsiteY2" fmla="*/ 1825621 h 2081214"/>
              <a:gd name="connsiteX3" fmla="*/ 1012826 w 1012826"/>
              <a:gd name="connsiteY3" fmla="*/ 1825626 h 2081214"/>
              <a:gd name="connsiteX4" fmla="*/ 506413 w 1012826"/>
              <a:gd name="connsiteY4" fmla="*/ 2081214 h 2081214"/>
              <a:gd name="connsiteX5" fmla="*/ 0 w 1012826"/>
              <a:gd name="connsiteY5" fmla="*/ 1825626 h 2081214"/>
              <a:gd name="connsiteX6" fmla="*/ 0 w 1012826"/>
              <a:gd name="connsiteY6" fmla="*/ 1825625 h 2081214"/>
              <a:gd name="connsiteX7" fmla="*/ 0 w 1012826"/>
              <a:gd name="connsiteY7" fmla="*/ 1825625 h 208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2826" h="2081214">
                <a:moveTo>
                  <a:pt x="0" y="0"/>
                </a:moveTo>
                <a:lnTo>
                  <a:pt x="1012825" y="0"/>
                </a:lnTo>
                <a:lnTo>
                  <a:pt x="1012825" y="1825621"/>
                </a:lnTo>
                <a:lnTo>
                  <a:pt x="1012826" y="1825626"/>
                </a:lnTo>
                <a:cubicBezTo>
                  <a:pt x="1012826" y="1966783"/>
                  <a:pt x="786097" y="2081214"/>
                  <a:pt x="506413" y="2081214"/>
                </a:cubicBezTo>
                <a:cubicBezTo>
                  <a:pt x="226729" y="2081214"/>
                  <a:pt x="0" y="1966783"/>
                  <a:pt x="0" y="1825626"/>
                </a:cubicBezTo>
                <a:lnTo>
                  <a:pt x="0" y="1825625"/>
                </a:lnTo>
                <a:lnTo>
                  <a:pt x="0" y="1825625"/>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noAutofit/>
          </a:bodyPr>
          <a:lstStyle/>
          <a:p>
            <a:endParaRPr lang="en-US" dirty="0">
              <a:solidFill>
                <a:prstClr val="black"/>
              </a:solidFill>
            </a:endParaRPr>
          </a:p>
        </p:txBody>
      </p:sp>
      <p:sp>
        <p:nvSpPr>
          <p:cNvPr id="9" name="Oval 41">
            <a:extLst>
              <a:ext uri="{FF2B5EF4-FFF2-40B4-BE49-F238E27FC236}">
                <a16:creationId xmlns:a16="http://schemas.microsoft.com/office/drawing/2014/main" id="{8601E82E-F1CC-5C4E-A680-695F145FC315}"/>
              </a:ext>
            </a:extLst>
          </p:cNvPr>
          <p:cNvSpPr>
            <a:spLocks noChangeArrowheads="1"/>
          </p:cNvSpPr>
          <p:nvPr/>
        </p:nvSpPr>
        <p:spPr bwMode="auto">
          <a:xfrm>
            <a:off x="8486878" y="2140372"/>
            <a:ext cx="2333255" cy="392856"/>
          </a:xfrm>
          <a:prstGeom prst="ellipse">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Oval 41">
            <a:extLst>
              <a:ext uri="{FF2B5EF4-FFF2-40B4-BE49-F238E27FC236}">
                <a16:creationId xmlns:a16="http://schemas.microsoft.com/office/drawing/2014/main" id="{3E8D4412-EE86-C941-A6BB-BBB129B667D1}"/>
              </a:ext>
            </a:extLst>
          </p:cNvPr>
          <p:cNvSpPr>
            <a:spLocks noChangeArrowheads="1"/>
          </p:cNvSpPr>
          <p:nvPr/>
        </p:nvSpPr>
        <p:spPr bwMode="auto">
          <a:xfrm>
            <a:off x="8486878" y="2965872"/>
            <a:ext cx="2333255" cy="392856"/>
          </a:xfrm>
          <a:prstGeom prst="ellipse">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Rectangle 10">
            <a:extLst>
              <a:ext uri="{FF2B5EF4-FFF2-40B4-BE49-F238E27FC236}">
                <a16:creationId xmlns:a16="http://schemas.microsoft.com/office/drawing/2014/main" id="{2224304B-73FA-3C4D-BB74-72B7EE2E6907}"/>
              </a:ext>
            </a:extLst>
          </p:cNvPr>
          <p:cNvSpPr/>
          <p:nvPr/>
        </p:nvSpPr>
        <p:spPr>
          <a:xfrm>
            <a:off x="1060566" y="3578074"/>
            <a:ext cx="3114392" cy="1200329"/>
          </a:xfrm>
          <a:prstGeom prst="rect">
            <a:avLst/>
          </a:prstGeom>
        </p:spPr>
        <p:txBody>
          <a:bodyPr wrap="square">
            <a:spAutoFit/>
          </a:bodyPr>
          <a:lstStyle/>
          <a:p>
            <a:pPr marL="285750" indent="-285750" algn="r" rtl="1">
              <a:buFont typeface="Arial" panose="020B0604020202020204" pitchFamily="34" charset="0"/>
              <a:buChar char="•"/>
            </a:pPr>
            <a:r>
              <a:rPr lang="ar-SA" dirty="0"/>
              <a:t>وزارة التجارة والصناعة وترويج الإستثمار</a:t>
            </a:r>
            <a:endParaRPr lang="en-US" dirty="0"/>
          </a:p>
          <a:p>
            <a:pPr marL="285750" indent="-285750" algn="r" rtl="1">
              <a:buFont typeface="Arial" panose="020B0604020202020204" pitchFamily="34" charset="0"/>
              <a:buChar char="•"/>
            </a:pPr>
            <a:r>
              <a:rPr lang="ar-SA" dirty="0"/>
              <a:t>البلديات</a:t>
            </a:r>
            <a:endParaRPr lang="en-US" dirty="0"/>
          </a:p>
          <a:p>
            <a:pPr marL="285750" indent="-285750" algn="r" rtl="1">
              <a:buFont typeface="Arial" panose="020B0604020202020204" pitchFamily="34" charset="0"/>
              <a:buChar char="•"/>
            </a:pPr>
            <a:r>
              <a:rPr lang="ar-SA" dirty="0"/>
              <a:t>وزارة العمل</a:t>
            </a:r>
            <a:endParaRPr lang="en-US" dirty="0"/>
          </a:p>
        </p:txBody>
      </p:sp>
      <p:cxnSp>
        <p:nvCxnSpPr>
          <p:cNvPr id="12" name="Straight Connector 11">
            <a:extLst>
              <a:ext uri="{FF2B5EF4-FFF2-40B4-BE49-F238E27FC236}">
                <a16:creationId xmlns:a16="http://schemas.microsoft.com/office/drawing/2014/main" id="{C59D2AA8-9DF5-D14D-9C2F-52B1FF931330}"/>
              </a:ext>
            </a:extLst>
          </p:cNvPr>
          <p:cNvCxnSpPr>
            <a:cxnSpLocks/>
          </p:cNvCxnSpPr>
          <p:nvPr/>
        </p:nvCxnSpPr>
        <p:spPr>
          <a:xfrm>
            <a:off x="7800939" y="3577351"/>
            <a:ext cx="0" cy="2571254"/>
          </a:xfrm>
          <a:prstGeom prst="line">
            <a:avLst/>
          </a:prstGeom>
          <a:ln>
            <a:prstDash val="sysDash"/>
            <a:headEnd type="oval"/>
            <a:tailEnd type="oval"/>
          </a:ln>
        </p:spPr>
        <p:style>
          <a:lnRef idx="3">
            <a:schemeClr val="accent3"/>
          </a:lnRef>
          <a:fillRef idx="0">
            <a:schemeClr val="accent3"/>
          </a:fillRef>
          <a:effectRef idx="2">
            <a:schemeClr val="accent3"/>
          </a:effectRef>
          <a:fontRef idx="minor">
            <a:schemeClr val="tx1"/>
          </a:fontRef>
        </p:style>
      </p:cxnSp>
      <p:sp>
        <p:nvSpPr>
          <p:cNvPr id="13" name="Rectangle 12">
            <a:extLst>
              <a:ext uri="{FF2B5EF4-FFF2-40B4-BE49-F238E27FC236}">
                <a16:creationId xmlns:a16="http://schemas.microsoft.com/office/drawing/2014/main" id="{77647B9D-63FA-FB4A-A9AE-6844378E5132}"/>
              </a:ext>
            </a:extLst>
          </p:cNvPr>
          <p:cNvSpPr/>
          <p:nvPr/>
        </p:nvSpPr>
        <p:spPr>
          <a:xfrm>
            <a:off x="4550732" y="3577351"/>
            <a:ext cx="3120293" cy="1200329"/>
          </a:xfrm>
          <a:prstGeom prst="rect">
            <a:avLst/>
          </a:prstGeom>
        </p:spPr>
        <p:txBody>
          <a:bodyPr wrap="square">
            <a:spAutoFit/>
          </a:bodyPr>
          <a:lstStyle/>
          <a:p>
            <a:pPr marL="285750" indent="-285750" algn="r" rtl="1">
              <a:buFont typeface="Arial" panose="020B0604020202020204" pitchFamily="34" charset="0"/>
              <a:buChar char="•"/>
            </a:pPr>
            <a:r>
              <a:rPr lang="ar-SA" dirty="0"/>
              <a:t>وزارة الإسكان والتخطيط العمراني</a:t>
            </a:r>
            <a:endParaRPr lang="en-US" dirty="0"/>
          </a:p>
          <a:p>
            <a:pPr marL="285750" indent="-285750" algn="r" rtl="1">
              <a:buFont typeface="Arial" panose="020B0604020202020204" pitchFamily="34" charset="0"/>
              <a:buChar char="•"/>
            </a:pPr>
            <a:r>
              <a:rPr lang="ar-SA" dirty="0"/>
              <a:t>البلديات</a:t>
            </a:r>
            <a:endParaRPr lang="en-US" dirty="0"/>
          </a:p>
          <a:p>
            <a:pPr marL="285750" indent="-285750" algn="r" rtl="1">
              <a:buFont typeface="Arial" panose="020B0604020202020204" pitchFamily="34" charset="0"/>
              <a:buChar char="•"/>
            </a:pPr>
            <a:r>
              <a:rPr lang="ar-SA" dirty="0"/>
              <a:t>المركز الوطني للإحصاء </a:t>
            </a:r>
            <a:endParaRPr lang="en-US" dirty="0"/>
          </a:p>
          <a:p>
            <a:pPr marL="285750" indent="-285750" algn="r" rtl="1">
              <a:buFont typeface="Arial" panose="020B0604020202020204" pitchFamily="34" charset="0"/>
              <a:buChar char="•"/>
            </a:pPr>
            <a:r>
              <a:rPr lang="ar-SA" dirty="0"/>
              <a:t>مجموعة نما</a:t>
            </a:r>
            <a:endParaRPr lang="en-US" dirty="0"/>
          </a:p>
        </p:txBody>
      </p:sp>
      <p:cxnSp>
        <p:nvCxnSpPr>
          <p:cNvPr id="14" name="Straight Connector 13">
            <a:extLst>
              <a:ext uri="{FF2B5EF4-FFF2-40B4-BE49-F238E27FC236}">
                <a16:creationId xmlns:a16="http://schemas.microsoft.com/office/drawing/2014/main" id="{B2D60C12-EA45-2F4F-9957-7748FE48D4AA}"/>
              </a:ext>
            </a:extLst>
          </p:cNvPr>
          <p:cNvCxnSpPr>
            <a:cxnSpLocks/>
          </p:cNvCxnSpPr>
          <p:nvPr/>
        </p:nvCxnSpPr>
        <p:spPr>
          <a:xfrm>
            <a:off x="4328867" y="3577351"/>
            <a:ext cx="0" cy="2571254"/>
          </a:xfrm>
          <a:prstGeom prst="line">
            <a:avLst/>
          </a:prstGeom>
          <a:ln>
            <a:prstDash val="sysDash"/>
            <a:headEnd type="oval"/>
            <a:tailEnd type="oval"/>
          </a:ln>
        </p:spPr>
        <p:style>
          <a:lnRef idx="3">
            <a:schemeClr val="accent3"/>
          </a:lnRef>
          <a:fillRef idx="0">
            <a:schemeClr val="accent3"/>
          </a:fillRef>
          <a:effectRef idx="2">
            <a:schemeClr val="accent3"/>
          </a:effectRef>
          <a:fontRef idx="minor">
            <a:schemeClr val="tx1"/>
          </a:fontRef>
        </p:style>
      </p:cxnSp>
      <p:sp>
        <p:nvSpPr>
          <p:cNvPr id="15" name="Freeform 16">
            <a:extLst>
              <a:ext uri="{FF2B5EF4-FFF2-40B4-BE49-F238E27FC236}">
                <a16:creationId xmlns:a16="http://schemas.microsoft.com/office/drawing/2014/main" id="{5CBC8AAA-752F-A548-A449-67E157F581DB}"/>
              </a:ext>
            </a:extLst>
          </p:cNvPr>
          <p:cNvSpPr>
            <a:spLocks noChangeArrowheads="1"/>
          </p:cNvSpPr>
          <p:nvPr/>
        </p:nvSpPr>
        <p:spPr bwMode="auto">
          <a:xfrm>
            <a:off x="1152411" y="2336800"/>
            <a:ext cx="2333258" cy="927100"/>
          </a:xfrm>
          <a:custGeom>
            <a:avLst/>
            <a:gdLst>
              <a:gd name="connsiteX0" fmla="*/ 0 w 1012826"/>
              <a:gd name="connsiteY0" fmla="*/ 0 h 2081214"/>
              <a:gd name="connsiteX1" fmla="*/ 1012825 w 1012826"/>
              <a:gd name="connsiteY1" fmla="*/ 0 h 2081214"/>
              <a:gd name="connsiteX2" fmla="*/ 1012825 w 1012826"/>
              <a:gd name="connsiteY2" fmla="*/ 1825621 h 2081214"/>
              <a:gd name="connsiteX3" fmla="*/ 1012826 w 1012826"/>
              <a:gd name="connsiteY3" fmla="*/ 1825626 h 2081214"/>
              <a:gd name="connsiteX4" fmla="*/ 506413 w 1012826"/>
              <a:gd name="connsiteY4" fmla="*/ 2081214 h 2081214"/>
              <a:gd name="connsiteX5" fmla="*/ 0 w 1012826"/>
              <a:gd name="connsiteY5" fmla="*/ 1825626 h 2081214"/>
              <a:gd name="connsiteX6" fmla="*/ 0 w 1012826"/>
              <a:gd name="connsiteY6" fmla="*/ 1825625 h 2081214"/>
              <a:gd name="connsiteX7" fmla="*/ 0 w 1012826"/>
              <a:gd name="connsiteY7" fmla="*/ 1825625 h 208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2826" h="2081214">
                <a:moveTo>
                  <a:pt x="0" y="0"/>
                </a:moveTo>
                <a:lnTo>
                  <a:pt x="1012825" y="0"/>
                </a:lnTo>
                <a:lnTo>
                  <a:pt x="1012825" y="1825621"/>
                </a:lnTo>
                <a:lnTo>
                  <a:pt x="1012826" y="1825626"/>
                </a:lnTo>
                <a:cubicBezTo>
                  <a:pt x="1012826" y="1966783"/>
                  <a:pt x="786097" y="2081214"/>
                  <a:pt x="506413" y="2081214"/>
                </a:cubicBezTo>
                <a:cubicBezTo>
                  <a:pt x="226729" y="2081214"/>
                  <a:pt x="0" y="1966783"/>
                  <a:pt x="0" y="1825626"/>
                </a:cubicBezTo>
                <a:lnTo>
                  <a:pt x="0" y="1825625"/>
                </a:lnTo>
                <a:lnTo>
                  <a:pt x="0" y="1825625"/>
                </a:lnTo>
                <a:close/>
              </a:path>
            </a:pathLst>
          </a:custGeom>
          <a:solidFill>
            <a:srgbClr val="E0592A"/>
          </a:solidFill>
          <a:ln>
            <a:noFill/>
          </a:ln>
        </p:spPr>
        <p:txBody>
          <a:bodyPr vert="horz" wrap="square" lIns="91440" tIns="45720" rIns="91440" bIns="45720" numCol="1" anchor="t" anchorCtr="0" compatLnSpc="1">
            <a:prstTxWarp prst="textNoShape">
              <a:avLst/>
            </a:prstTxWarp>
            <a:noAutofit/>
          </a:bodyPr>
          <a:lstStyle/>
          <a:p>
            <a:endParaRPr lang="en-US" dirty="0">
              <a:solidFill>
                <a:prstClr val="black"/>
              </a:solidFill>
            </a:endParaRPr>
          </a:p>
        </p:txBody>
      </p:sp>
      <p:sp>
        <p:nvSpPr>
          <p:cNvPr id="16" name="Oval 41">
            <a:extLst>
              <a:ext uri="{FF2B5EF4-FFF2-40B4-BE49-F238E27FC236}">
                <a16:creationId xmlns:a16="http://schemas.microsoft.com/office/drawing/2014/main" id="{C0FA1561-C555-6541-9441-9E3789B5E8BA}"/>
              </a:ext>
            </a:extLst>
          </p:cNvPr>
          <p:cNvSpPr>
            <a:spLocks noChangeArrowheads="1"/>
          </p:cNvSpPr>
          <p:nvPr/>
        </p:nvSpPr>
        <p:spPr bwMode="auto">
          <a:xfrm>
            <a:off x="1152414" y="2140372"/>
            <a:ext cx="2333255" cy="392856"/>
          </a:xfrm>
          <a:prstGeom prst="ellipse">
            <a:avLst/>
          </a:prstGeom>
          <a:solidFill>
            <a:srgbClr val="F57954"/>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Oval 41">
            <a:extLst>
              <a:ext uri="{FF2B5EF4-FFF2-40B4-BE49-F238E27FC236}">
                <a16:creationId xmlns:a16="http://schemas.microsoft.com/office/drawing/2014/main" id="{4CD5A5D6-96B0-F145-B032-77B6039DBA02}"/>
              </a:ext>
            </a:extLst>
          </p:cNvPr>
          <p:cNvSpPr>
            <a:spLocks noChangeArrowheads="1"/>
          </p:cNvSpPr>
          <p:nvPr/>
        </p:nvSpPr>
        <p:spPr bwMode="auto">
          <a:xfrm>
            <a:off x="1152414" y="2965872"/>
            <a:ext cx="2333255" cy="392856"/>
          </a:xfrm>
          <a:prstGeom prst="ellipse">
            <a:avLst/>
          </a:prstGeom>
          <a:solidFill>
            <a:srgbClr val="E0592A"/>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6">
            <a:extLst>
              <a:ext uri="{FF2B5EF4-FFF2-40B4-BE49-F238E27FC236}">
                <a16:creationId xmlns:a16="http://schemas.microsoft.com/office/drawing/2014/main" id="{5C13CD56-24CB-6148-963E-8434993E92E8}"/>
              </a:ext>
            </a:extLst>
          </p:cNvPr>
          <p:cNvSpPr>
            <a:spLocks noChangeArrowheads="1"/>
          </p:cNvSpPr>
          <p:nvPr/>
        </p:nvSpPr>
        <p:spPr bwMode="auto">
          <a:xfrm>
            <a:off x="4831166" y="2336800"/>
            <a:ext cx="2333258" cy="927100"/>
          </a:xfrm>
          <a:custGeom>
            <a:avLst/>
            <a:gdLst>
              <a:gd name="connsiteX0" fmla="*/ 0 w 1012826"/>
              <a:gd name="connsiteY0" fmla="*/ 0 h 2081214"/>
              <a:gd name="connsiteX1" fmla="*/ 1012825 w 1012826"/>
              <a:gd name="connsiteY1" fmla="*/ 0 h 2081214"/>
              <a:gd name="connsiteX2" fmla="*/ 1012825 w 1012826"/>
              <a:gd name="connsiteY2" fmla="*/ 1825621 h 2081214"/>
              <a:gd name="connsiteX3" fmla="*/ 1012826 w 1012826"/>
              <a:gd name="connsiteY3" fmla="*/ 1825626 h 2081214"/>
              <a:gd name="connsiteX4" fmla="*/ 506413 w 1012826"/>
              <a:gd name="connsiteY4" fmla="*/ 2081214 h 2081214"/>
              <a:gd name="connsiteX5" fmla="*/ 0 w 1012826"/>
              <a:gd name="connsiteY5" fmla="*/ 1825626 h 2081214"/>
              <a:gd name="connsiteX6" fmla="*/ 0 w 1012826"/>
              <a:gd name="connsiteY6" fmla="*/ 1825625 h 2081214"/>
              <a:gd name="connsiteX7" fmla="*/ 0 w 1012826"/>
              <a:gd name="connsiteY7" fmla="*/ 1825625 h 208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2826" h="2081214">
                <a:moveTo>
                  <a:pt x="0" y="0"/>
                </a:moveTo>
                <a:lnTo>
                  <a:pt x="1012825" y="0"/>
                </a:lnTo>
                <a:lnTo>
                  <a:pt x="1012825" y="1825621"/>
                </a:lnTo>
                <a:lnTo>
                  <a:pt x="1012826" y="1825626"/>
                </a:lnTo>
                <a:cubicBezTo>
                  <a:pt x="1012826" y="1966783"/>
                  <a:pt x="786097" y="2081214"/>
                  <a:pt x="506413" y="2081214"/>
                </a:cubicBezTo>
                <a:cubicBezTo>
                  <a:pt x="226729" y="2081214"/>
                  <a:pt x="0" y="1966783"/>
                  <a:pt x="0" y="1825626"/>
                </a:cubicBezTo>
                <a:lnTo>
                  <a:pt x="0" y="1825625"/>
                </a:lnTo>
                <a:lnTo>
                  <a:pt x="0" y="1825625"/>
                </a:lnTo>
                <a:close/>
              </a:path>
            </a:pathLst>
          </a:custGeom>
          <a:solidFill>
            <a:srgbClr val="0095A9"/>
          </a:solidFill>
          <a:ln>
            <a:noFill/>
          </a:ln>
        </p:spPr>
        <p:txBody>
          <a:bodyPr vert="horz" wrap="square" lIns="91440" tIns="45720" rIns="91440" bIns="45720" numCol="1" anchor="t" anchorCtr="0" compatLnSpc="1">
            <a:prstTxWarp prst="textNoShape">
              <a:avLst/>
            </a:prstTxWarp>
            <a:noAutofit/>
          </a:bodyPr>
          <a:lstStyle/>
          <a:p>
            <a:endParaRPr lang="en-US" dirty="0">
              <a:solidFill>
                <a:prstClr val="black"/>
              </a:solidFill>
            </a:endParaRPr>
          </a:p>
        </p:txBody>
      </p:sp>
      <p:sp>
        <p:nvSpPr>
          <p:cNvPr id="19" name="Oval 41">
            <a:extLst>
              <a:ext uri="{FF2B5EF4-FFF2-40B4-BE49-F238E27FC236}">
                <a16:creationId xmlns:a16="http://schemas.microsoft.com/office/drawing/2014/main" id="{B4F574B3-FE5E-9945-B11D-624291D1C90E}"/>
              </a:ext>
            </a:extLst>
          </p:cNvPr>
          <p:cNvSpPr>
            <a:spLocks noChangeArrowheads="1"/>
          </p:cNvSpPr>
          <p:nvPr/>
        </p:nvSpPr>
        <p:spPr bwMode="auto">
          <a:xfrm>
            <a:off x="4831169" y="2140372"/>
            <a:ext cx="2333255" cy="392856"/>
          </a:xfrm>
          <a:prstGeom prst="ellipse">
            <a:avLst/>
          </a:prstGeom>
          <a:solidFill>
            <a:srgbClr val="2CBBCB"/>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Oval 41">
            <a:extLst>
              <a:ext uri="{FF2B5EF4-FFF2-40B4-BE49-F238E27FC236}">
                <a16:creationId xmlns:a16="http://schemas.microsoft.com/office/drawing/2014/main" id="{D3EE439C-17C5-5F46-B060-82EC55280D30}"/>
              </a:ext>
            </a:extLst>
          </p:cNvPr>
          <p:cNvSpPr>
            <a:spLocks noChangeArrowheads="1"/>
          </p:cNvSpPr>
          <p:nvPr/>
        </p:nvSpPr>
        <p:spPr bwMode="auto">
          <a:xfrm>
            <a:off x="4831169" y="2965872"/>
            <a:ext cx="2333255" cy="392856"/>
          </a:xfrm>
          <a:prstGeom prst="ellipse">
            <a:avLst/>
          </a:prstGeom>
          <a:solidFill>
            <a:srgbClr val="0095A9"/>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 name="Rectangle 20">
            <a:extLst>
              <a:ext uri="{FF2B5EF4-FFF2-40B4-BE49-F238E27FC236}">
                <a16:creationId xmlns:a16="http://schemas.microsoft.com/office/drawing/2014/main" id="{2AB7343A-F337-584B-BE52-AC6BA019AD97}"/>
              </a:ext>
            </a:extLst>
          </p:cNvPr>
          <p:cNvSpPr/>
          <p:nvPr/>
        </p:nvSpPr>
        <p:spPr>
          <a:xfrm>
            <a:off x="9278243" y="2696865"/>
            <a:ext cx="750526" cy="400110"/>
          </a:xfrm>
          <a:prstGeom prst="rect">
            <a:avLst/>
          </a:prstGeom>
        </p:spPr>
        <p:txBody>
          <a:bodyPr wrap="none">
            <a:spAutoFit/>
          </a:bodyPr>
          <a:lstStyle/>
          <a:p>
            <a:pPr algn="ctr"/>
            <a:r>
              <a:rPr lang="ar-SA" sz="2000" b="1" dirty="0">
                <a:solidFill>
                  <a:schemeClr val="bg1"/>
                </a:solidFill>
              </a:rPr>
              <a:t>السكان</a:t>
            </a:r>
            <a:endParaRPr lang="en-US" sz="2000" b="1" dirty="0">
              <a:solidFill>
                <a:schemeClr val="bg1"/>
              </a:solidFill>
            </a:endParaRPr>
          </a:p>
        </p:txBody>
      </p:sp>
      <p:sp>
        <p:nvSpPr>
          <p:cNvPr id="22" name="Rectangle 21">
            <a:extLst>
              <a:ext uri="{FF2B5EF4-FFF2-40B4-BE49-F238E27FC236}">
                <a16:creationId xmlns:a16="http://schemas.microsoft.com/office/drawing/2014/main" id="{0C20E485-5B48-E04A-98C8-E985D77D3D9F}"/>
              </a:ext>
            </a:extLst>
          </p:cNvPr>
          <p:cNvSpPr/>
          <p:nvPr/>
        </p:nvSpPr>
        <p:spPr>
          <a:xfrm>
            <a:off x="1886870" y="2696865"/>
            <a:ext cx="864340" cy="400110"/>
          </a:xfrm>
          <a:prstGeom prst="rect">
            <a:avLst/>
          </a:prstGeom>
        </p:spPr>
        <p:txBody>
          <a:bodyPr wrap="none">
            <a:spAutoFit/>
          </a:bodyPr>
          <a:lstStyle/>
          <a:p>
            <a:pPr algn="ctr"/>
            <a:r>
              <a:rPr lang="ar-SA" sz="2000" b="1" dirty="0">
                <a:solidFill>
                  <a:schemeClr val="bg1"/>
                </a:solidFill>
              </a:rPr>
              <a:t>المنشآت</a:t>
            </a:r>
            <a:endParaRPr lang="en-US" sz="2000" b="1" dirty="0">
              <a:solidFill>
                <a:schemeClr val="bg1"/>
              </a:solidFill>
            </a:endParaRPr>
          </a:p>
        </p:txBody>
      </p:sp>
      <p:sp>
        <p:nvSpPr>
          <p:cNvPr id="23" name="Rectangle 22">
            <a:extLst>
              <a:ext uri="{FF2B5EF4-FFF2-40B4-BE49-F238E27FC236}">
                <a16:creationId xmlns:a16="http://schemas.microsoft.com/office/drawing/2014/main" id="{4CC53C3E-A768-444F-A7C5-65701B72C7A1}"/>
              </a:ext>
            </a:extLst>
          </p:cNvPr>
          <p:cNvSpPr/>
          <p:nvPr/>
        </p:nvSpPr>
        <p:spPr>
          <a:xfrm>
            <a:off x="5326008" y="2696865"/>
            <a:ext cx="1343573" cy="400110"/>
          </a:xfrm>
          <a:prstGeom prst="rect">
            <a:avLst/>
          </a:prstGeom>
        </p:spPr>
        <p:txBody>
          <a:bodyPr wrap="square">
            <a:spAutoFit/>
          </a:bodyPr>
          <a:lstStyle/>
          <a:p>
            <a:pPr algn="ctr"/>
            <a:r>
              <a:rPr lang="ar-SA" sz="2000" b="1" dirty="0">
                <a:solidFill>
                  <a:schemeClr val="bg1"/>
                </a:solidFill>
              </a:rPr>
              <a:t>الوحدات</a:t>
            </a:r>
            <a:endParaRPr lang="en-US" sz="2000" b="1" dirty="0">
              <a:solidFill>
                <a:schemeClr val="bg1"/>
              </a:solidFill>
            </a:endParaRPr>
          </a:p>
        </p:txBody>
      </p:sp>
      <p:sp>
        <p:nvSpPr>
          <p:cNvPr id="24" name="Rectangle 23">
            <a:extLst>
              <a:ext uri="{FF2B5EF4-FFF2-40B4-BE49-F238E27FC236}">
                <a16:creationId xmlns:a16="http://schemas.microsoft.com/office/drawing/2014/main" id="{6B36674D-BAF2-8248-AFD1-6D70DB1CF809}"/>
              </a:ext>
            </a:extLst>
          </p:cNvPr>
          <p:cNvSpPr/>
          <p:nvPr/>
        </p:nvSpPr>
        <p:spPr>
          <a:xfrm>
            <a:off x="7806823" y="3569375"/>
            <a:ext cx="3257653" cy="2308324"/>
          </a:xfrm>
          <a:prstGeom prst="rect">
            <a:avLst/>
          </a:prstGeom>
        </p:spPr>
        <p:txBody>
          <a:bodyPr wrap="square">
            <a:spAutoFit/>
          </a:bodyPr>
          <a:lstStyle/>
          <a:p>
            <a:pPr marL="285750" indent="-285750" algn="r" rtl="1">
              <a:buFont typeface="Arial" panose="020B0604020202020204" pitchFamily="34" charset="0"/>
              <a:buChar char="•"/>
            </a:pPr>
            <a:r>
              <a:rPr lang="ar-SA" dirty="0"/>
              <a:t>شرطة عمان السلطانية</a:t>
            </a:r>
            <a:endParaRPr lang="en-US" dirty="0"/>
          </a:p>
          <a:p>
            <a:pPr marL="285750" indent="-285750" algn="r" rtl="1">
              <a:buFont typeface="Arial" panose="020B0604020202020204" pitchFamily="34" charset="0"/>
              <a:buChar char="•"/>
            </a:pPr>
            <a:r>
              <a:rPr lang="ar-SA" dirty="0"/>
              <a:t>وزارة التربية والتعليم</a:t>
            </a:r>
            <a:endParaRPr lang="en-US" dirty="0"/>
          </a:p>
          <a:p>
            <a:pPr marL="285750" indent="-285750" algn="r" rtl="1">
              <a:buFont typeface="Arial" panose="020B0604020202020204" pitchFamily="34" charset="0"/>
              <a:buChar char="•"/>
            </a:pPr>
            <a:r>
              <a:rPr lang="ar-SA" dirty="0"/>
              <a:t>وزارة التعليم العالي والبحث العلمي والإبتكار</a:t>
            </a:r>
            <a:endParaRPr lang="en-US" dirty="0"/>
          </a:p>
          <a:p>
            <a:pPr marL="285750" indent="-285750" algn="r" rtl="1">
              <a:buFont typeface="Arial" panose="020B0604020202020204" pitchFamily="34" charset="0"/>
              <a:buChar char="•"/>
            </a:pPr>
            <a:r>
              <a:rPr lang="ar-SA" dirty="0"/>
              <a:t>مجلس الشؤون الإدارية للقضاء</a:t>
            </a:r>
            <a:endParaRPr lang="en-US" dirty="0"/>
          </a:p>
          <a:p>
            <a:pPr marL="285750" indent="-285750" algn="r" rtl="1">
              <a:buFont typeface="Arial" panose="020B0604020202020204" pitchFamily="34" charset="0"/>
              <a:buChar char="•"/>
            </a:pPr>
            <a:r>
              <a:rPr lang="ar-SA" dirty="0"/>
              <a:t>وزارة التنمية الإجتماعية</a:t>
            </a:r>
            <a:endParaRPr lang="en-US" dirty="0"/>
          </a:p>
          <a:p>
            <a:pPr marL="285750" indent="-285750" algn="r" rtl="1">
              <a:buFont typeface="Arial" panose="020B0604020202020204" pitchFamily="34" charset="0"/>
              <a:buChar char="•"/>
            </a:pPr>
            <a:r>
              <a:rPr lang="ar-SA" dirty="0"/>
              <a:t>وزارة الصحة</a:t>
            </a:r>
            <a:endParaRPr lang="en-US" dirty="0"/>
          </a:p>
          <a:p>
            <a:pPr marL="285750" indent="-285750" algn="r" rtl="1">
              <a:buFont typeface="Arial" panose="020B0604020202020204" pitchFamily="34" charset="0"/>
              <a:buChar char="•"/>
            </a:pPr>
            <a:r>
              <a:rPr lang="ar-SA" dirty="0"/>
              <a:t>وزارة العمل</a:t>
            </a:r>
            <a:endParaRPr lang="en-US" dirty="0"/>
          </a:p>
        </p:txBody>
      </p:sp>
    </p:spTree>
    <p:extLst>
      <p:ext uri="{BB962C8B-B14F-4D97-AF65-F5344CB8AC3E}">
        <p14:creationId xmlns:p14="http://schemas.microsoft.com/office/powerpoint/2010/main" val="483942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397" y="-24684"/>
            <a:ext cx="12302794" cy="6907367"/>
          </a:xfrm>
          <a:prstGeom prst="rect">
            <a:avLst/>
          </a:prstGeom>
        </p:spPr>
      </p:pic>
      <p:sp>
        <p:nvSpPr>
          <p:cNvPr id="5" name="Rectangle 4"/>
          <p:cNvSpPr/>
          <p:nvPr/>
        </p:nvSpPr>
        <p:spPr>
          <a:xfrm>
            <a:off x="3276959" y="744133"/>
            <a:ext cx="5638082" cy="954107"/>
          </a:xfrm>
          <a:prstGeom prst="rect">
            <a:avLst/>
          </a:prstGeom>
        </p:spPr>
        <p:txBody>
          <a:bodyPr wrap="none">
            <a:spAutoFit/>
          </a:bodyPr>
          <a:lstStyle/>
          <a:p>
            <a:r>
              <a:rPr lang="ar-OM" sz="2800" b="1" dirty="0">
                <a:solidFill>
                  <a:schemeClr val="bg1"/>
                </a:solidFill>
                <a:latin typeface="GE SS Two Medium" panose="020A0503020102020204" pitchFamily="18" charset="-78"/>
                <a:ea typeface="GE SS Two Medium" panose="020A0503020102020204" pitchFamily="18" charset="-78"/>
                <a:cs typeface="GE SS Two Medium" panose="020A0503020102020204" pitchFamily="18" charset="-78"/>
              </a:rPr>
              <a:t>إدارة المعلومات لتنمية مستدامة</a:t>
            </a:r>
            <a:endParaRPr lang="en-US" sz="2800" b="1" dirty="0">
              <a:solidFill>
                <a:schemeClr val="bg1"/>
              </a:solidFill>
              <a:latin typeface="GE SS Two Medium" panose="020A0503020102020204" pitchFamily="18" charset="-78"/>
              <a:ea typeface="GE SS Two Medium" panose="020A0503020102020204" pitchFamily="18" charset="-78"/>
              <a:cs typeface="GE SS Two Medium" panose="020A0503020102020204" pitchFamily="18" charset="-78"/>
            </a:endParaRPr>
          </a:p>
          <a:p>
            <a:endParaRPr lang="ar-OM" sz="2800" dirty="0">
              <a:solidFill>
                <a:schemeClr val="bg1"/>
              </a:solidFill>
              <a:latin typeface="GE SS Two Medium" panose="020A0503020102020204" pitchFamily="18" charset="-78"/>
              <a:ea typeface="GE SS Two Medium" panose="020A0503020102020204" pitchFamily="18" charset="-78"/>
              <a:cs typeface="GE SS Two Medium" panose="020A0503020102020204" pitchFamily="18" charset="-78"/>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0776" y="827776"/>
            <a:ext cx="2105938" cy="589870"/>
          </a:xfrm>
          <a:prstGeom prst="rect">
            <a:avLst/>
          </a:prstGeom>
        </p:spPr>
      </p:pic>
      <p:pic>
        <p:nvPicPr>
          <p:cNvPr id="3" name="Picture 2"/>
          <p:cNvPicPr>
            <a:picLocks noChangeAspect="1"/>
          </p:cNvPicPr>
          <p:nvPr/>
        </p:nvPicPr>
        <p:blipFill>
          <a:blip r:embed="rId4"/>
          <a:stretch>
            <a:fillRect/>
          </a:stretch>
        </p:blipFill>
        <p:spPr>
          <a:xfrm>
            <a:off x="1841500" y="982845"/>
            <a:ext cx="8458200" cy="6328653"/>
          </a:xfrm>
          <a:prstGeom prst="rect">
            <a:avLst/>
          </a:prstGeom>
        </p:spPr>
      </p:pic>
    </p:spTree>
    <p:extLst>
      <p:ext uri="{BB962C8B-B14F-4D97-AF65-F5344CB8AC3E}">
        <p14:creationId xmlns:p14="http://schemas.microsoft.com/office/powerpoint/2010/main" val="3141869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397" y="-24684"/>
            <a:ext cx="12302794" cy="6907367"/>
          </a:xfrm>
          <a:prstGeom prst="rect">
            <a:avLst/>
          </a:prstGeom>
        </p:spPr>
      </p:pic>
      <p:sp>
        <p:nvSpPr>
          <p:cNvPr id="5" name="Rectangle 4"/>
          <p:cNvSpPr/>
          <p:nvPr/>
        </p:nvSpPr>
        <p:spPr>
          <a:xfrm>
            <a:off x="3248823" y="715997"/>
            <a:ext cx="5638082" cy="954107"/>
          </a:xfrm>
          <a:prstGeom prst="rect">
            <a:avLst/>
          </a:prstGeom>
        </p:spPr>
        <p:txBody>
          <a:bodyPr wrap="none">
            <a:spAutoFit/>
          </a:bodyPr>
          <a:lstStyle/>
          <a:p>
            <a:r>
              <a:rPr lang="ar-OM" sz="2800" b="1" dirty="0">
                <a:solidFill>
                  <a:schemeClr val="bg1"/>
                </a:solidFill>
                <a:latin typeface="GE SS Two Medium" panose="020A0503020102020204" pitchFamily="18" charset="-78"/>
                <a:ea typeface="GE SS Two Medium" panose="020A0503020102020204" pitchFamily="18" charset="-78"/>
                <a:cs typeface="GE SS Two Medium" panose="020A0503020102020204" pitchFamily="18" charset="-78"/>
              </a:rPr>
              <a:t>إدارة المعلومات لتنمية مستدامة</a:t>
            </a:r>
            <a:endParaRPr lang="en-US" sz="2800" b="1" dirty="0">
              <a:solidFill>
                <a:schemeClr val="bg1"/>
              </a:solidFill>
              <a:latin typeface="GE SS Two Medium" panose="020A0503020102020204" pitchFamily="18" charset="-78"/>
              <a:ea typeface="GE SS Two Medium" panose="020A0503020102020204" pitchFamily="18" charset="-78"/>
              <a:cs typeface="GE SS Two Medium" panose="020A0503020102020204" pitchFamily="18" charset="-78"/>
            </a:endParaRPr>
          </a:p>
          <a:p>
            <a:endParaRPr lang="ar-OM" sz="2800" dirty="0">
              <a:solidFill>
                <a:schemeClr val="bg1"/>
              </a:solidFill>
              <a:latin typeface="GE SS Two Medium" panose="020A0503020102020204" pitchFamily="18" charset="-78"/>
              <a:ea typeface="GE SS Two Medium" panose="020A0503020102020204" pitchFamily="18" charset="-78"/>
              <a:cs typeface="GE SS Two Medium" panose="020A0503020102020204" pitchFamily="18" charset="-78"/>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0776" y="827776"/>
            <a:ext cx="2105938" cy="589870"/>
          </a:xfrm>
          <a:prstGeom prst="rect">
            <a:avLst/>
          </a:prstGeom>
        </p:spPr>
      </p:pic>
      <p:pic>
        <p:nvPicPr>
          <p:cNvPr id="2" name="Picture 1"/>
          <p:cNvPicPr>
            <a:picLocks noChangeAspect="1"/>
          </p:cNvPicPr>
          <p:nvPr/>
        </p:nvPicPr>
        <p:blipFill>
          <a:blip r:embed="rId4"/>
          <a:stretch>
            <a:fillRect/>
          </a:stretch>
        </p:blipFill>
        <p:spPr>
          <a:xfrm>
            <a:off x="3015061" y="1223591"/>
            <a:ext cx="6105605" cy="6105605"/>
          </a:xfrm>
          <a:prstGeom prst="rect">
            <a:avLst/>
          </a:prstGeom>
        </p:spPr>
      </p:pic>
    </p:spTree>
    <p:extLst>
      <p:ext uri="{BB962C8B-B14F-4D97-AF65-F5344CB8AC3E}">
        <p14:creationId xmlns:p14="http://schemas.microsoft.com/office/powerpoint/2010/main" val="1061066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49367"/>
            <a:ext cx="12302794" cy="6907367"/>
          </a:xfrm>
          <a:prstGeom prst="rect">
            <a:avLst/>
          </a:prstGeom>
        </p:spPr>
      </p:pic>
      <p:sp>
        <p:nvSpPr>
          <p:cNvPr id="5" name="Rectangle 4"/>
          <p:cNvSpPr/>
          <p:nvPr/>
        </p:nvSpPr>
        <p:spPr>
          <a:xfrm>
            <a:off x="3248823" y="715997"/>
            <a:ext cx="5638082" cy="954107"/>
          </a:xfrm>
          <a:prstGeom prst="rect">
            <a:avLst/>
          </a:prstGeom>
        </p:spPr>
        <p:txBody>
          <a:bodyPr wrap="none">
            <a:spAutoFit/>
          </a:bodyPr>
          <a:lstStyle/>
          <a:p>
            <a:r>
              <a:rPr lang="ar-OM" sz="2800" b="1" dirty="0">
                <a:solidFill>
                  <a:schemeClr val="bg1"/>
                </a:solidFill>
                <a:latin typeface="GE SS Two Medium" panose="020A0503020102020204" pitchFamily="18" charset="-78"/>
                <a:ea typeface="GE SS Two Medium" panose="020A0503020102020204" pitchFamily="18" charset="-78"/>
                <a:cs typeface="GE SS Two Medium" panose="020A0503020102020204" pitchFamily="18" charset="-78"/>
              </a:rPr>
              <a:t>إدارة المعلومات لتنمية مستدامة</a:t>
            </a:r>
            <a:endParaRPr lang="en-US" sz="2800" b="1" dirty="0">
              <a:solidFill>
                <a:schemeClr val="bg1"/>
              </a:solidFill>
              <a:latin typeface="GE SS Two Medium" panose="020A0503020102020204" pitchFamily="18" charset="-78"/>
              <a:ea typeface="GE SS Two Medium" panose="020A0503020102020204" pitchFamily="18" charset="-78"/>
              <a:cs typeface="GE SS Two Medium" panose="020A0503020102020204" pitchFamily="18" charset="-78"/>
            </a:endParaRPr>
          </a:p>
          <a:p>
            <a:endParaRPr lang="ar-OM" sz="2800" dirty="0">
              <a:solidFill>
                <a:schemeClr val="bg1"/>
              </a:solidFill>
              <a:latin typeface="GE SS Two Medium" panose="020A0503020102020204" pitchFamily="18" charset="-78"/>
              <a:ea typeface="GE SS Two Medium" panose="020A0503020102020204" pitchFamily="18" charset="-78"/>
              <a:cs typeface="GE SS Two Medium" panose="020A0503020102020204" pitchFamily="18" charset="-78"/>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0776" y="827776"/>
            <a:ext cx="2105938" cy="589870"/>
          </a:xfrm>
          <a:prstGeom prst="rect">
            <a:avLst/>
          </a:prstGeom>
        </p:spPr>
      </p:pic>
      <p:pic>
        <p:nvPicPr>
          <p:cNvPr id="9" name="Picture 8"/>
          <p:cNvPicPr>
            <a:picLocks noChangeAspect="1"/>
          </p:cNvPicPr>
          <p:nvPr/>
        </p:nvPicPr>
        <p:blipFill>
          <a:blip r:embed="rId4"/>
          <a:stretch>
            <a:fillRect/>
          </a:stretch>
        </p:blipFill>
        <p:spPr>
          <a:xfrm>
            <a:off x="3064314" y="1298000"/>
            <a:ext cx="6007100" cy="5932105"/>
          </a:xfrm>
          <a:prstGeom prst="rect">
            <a:avLst/>
          </a:prstGeom>
        </p:spPr>
      </p:pic>
    </p:spTree>
    <p:extLst>
      <p:ext uri="{BB962C8B-B14F-4D97-AF65-F5344CB8AC3E}">
        <p14:creationId xmlns:p14="http://schemas.microsoft.com/office/powerpoint/2010/main" val="3677859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49367"/>
            <a:ext cx="12302794" cy="6907367"/>
          </a:xfrm>
          <a:prstGeom prst="rect">
            <a:avLst/>
          </a:prstGeom>
        </p:spPr>
      </p:pic>
      <p:sp>
        <p:nvSpPr>
          <p:cNvPr id="5" name="Rectangle 4"/>
          <p:cNvSpPr/>
          <p:nvPr/>
        </p:nvSpPr>
        <p:spPr>
          <a:xfrm>
            <a:off x="3248823" y="715997"/>
            <a:ext cx="5638082" cy="954107"/>
          </a:xfrm>
          <a:prstGeom prst="rect">
            <a:avLst/>
          </a:prstGeom>
        </p:spPr>
        <p:txBody>
          <a:bodyPr wrap="none">
            <a:spAutoFit/>
          </a:bodyPr>
          <a:lstStyle/>
          <a:p>
            <a:r>
              <a:rPr lang="ar-OM" sz="2800" b="1" dirty="0">
                <a:solidFill>
                  <a:schemeClr val="bg1"/>
                </a:solidFill>
                <a:latin typeface="GE SS Two Medium" panose="020A0503020102020204" pitchFamily="18" charset="-78"/>
                <a:ea typeface="GE SS Two Medium" panose="020A0503020102020204" pitchFamily="18" charset="-78"/>
                <a:cs typeface="GE SS Two Medium" panose="020A0503020102020204" pitchFamily="18" charset="-78"/>
              </a:rPr>
              <a:t>إدارة المعلومات لتنمية مستدامة</a:t>
            </a:r>
            <a:endParaRPr lang="en-US" sz="2800" b="1" dirty="0">
              <a:solidFill>
                <a:schemeClr val="bg1"/>
              </a:solidFill>
              <a:latin typeface="GE SS Two Medium" panose="020A0503020102020204" pitchFamily="18" charset="-78"/>
              <a:ea typeface="GE SS Two Medium" panose="020A0503020102020204" pitchFamily="18" charset="-78"/>
              <a:cs typeface="GE SS Two Medium" panose="020A0503020102020204" pitchFamily="18" charset="-78"/>
            </a:endParaRPr>
          </a:p>
          <a:p>
            <a:endParaRPr lang="ar-OM" sz="2800" dirty="0">
              <a:solidFill>
                <a:schemeClr val="bg1"/>
              </a:solidFill>
              <a:latin typeface="GE SS Two Medium" panose="020A0503020102020204" pitchFamily="18" charset="-78"/>
              <a:ea typeface="GE SS Two Medium" panose="020A0503020102020204" pitchFamily="18" charset="-78"/>
              <a:cs typeface="GE SS Two Medium" panose="020A0503020102020204" pitchFamily="18" charset="-78"/>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0776" y="827776"/>
            <a:ext cx="2105938" cy="589870"/>
          </a:xfrm>
          <a:prstGeom prst="rect">
            <a:avLst/>
          </a:prstGeom>
        </p:spPr>
      </p:pic>
      <p:pic>
        <p:nvPicPr>
          <p:cNvPr id="2" name="Picture 1"/>
          <p:cNvPicPr>
            <a:picLocks noChangeAspect="1"/>
          </p:cNvPicPr>
          <p:nvPr/>
        </p:nvPicPr>
        <p:blipFill>
          <a:blip r:embed="rId4"/>
          <a:stretch>
            <a:fillRect/>
          </a:stretch>
        </p:blipFill>
        <p:spPr>
          <a:xfrm>
            <a:off x="3230191" y="1605966"/>
            <a:ext cx="5801816" cy="5353634"/>
          </a:xfrm>
          <a:prstGeom prst="rect">
            <a:avLst/>
          </a:prstGeom>
        </p:spPr>
      </p:pic>
    </p:spTree>
    <p:extLst>
      <p:ext uri="{BB962C8B-B14F-4D97-AF65-F5344CB8AC3E}">
        <p14:creationId xmlns:p14="http://schemas.microsoft.com/office/powerpoint/2010/main" val="32638633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10386</TotalTime>
  <Words>213</Words>
  <Application>Microsoft Office PowerPoint</Application>
  <PresentationFormat>Widescreen</PresentationFormat>
  <Paragraphs>51</Paragraphs>
  <Slides>19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GE SS Two Medium</vt:lpstr>
      <vt:lpstr>PF DinText Arabic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Bader Shaikhan Al Abdali</dc:creator>
  <cp:lastModifiedBy>Jamal Qasem</cp:lastModifiedBy>
  <cp:revision>444</cp:revision>
  <cp:lastPrinted>2019-01-20T08:44:09Z</cp:lastPrinted>
  <dcterms:created xsi:type="dcterms:W3CDTF">2017-09-18T04:57:42Z</dcterms:created>
  <dcterms:modified xsi:type="dcterms:W3CDTF">2022-11-11T04:45:45Z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9f17927-79b2-40d2-8aa6-1ef1eabb3585_Enabled">
    <vt:lpwstr>true</vt:lpwstr>
  </property>
  <property fmtid="{D5CDD505-2E9C-101B-9397-08002B2CF9AE}" pid="3" name="MSIP_Label_e9f17927-79b2-40d2-8aa6-1ef1eabb3585_SetDate">
    <vt:lpwstr>2022-11-11T04:44:20Z</vt:lpwstr>
  </property>
  <property fmtid="{D5CDD505-2E9C-101B-9397-08002B2CF9AE}" pid="4" name="MSIP_Label_e9f17927-79b2-40d2-8aa6-1ef1eabb3585_Method">
    <vt:lpwstr>Standard</vt:lpwstr>
  </property>
  <property fmtid="{D5CDD505-2E9C-101B-9397-08002B2CF9AE}" pid="5" name="MSIP_Label_e9f17927-79b2-40d2-8aa6-1ef1eabb3585_Name">
    <vt:lpwstr>defa4170-0d19-0005-0004-bc88714345d2</vt:lpwstr>
  </property>
  <property fmtid="{D5CDD505-2E9C-101B-9397-08002B2CF9AE}" pid="6" name="MSIP_Label_e9f17927-79b2-40d2-8aa6-1ef1eabb3585_SiteId">
    <vt:lpwstr>4aa5460f-975c-4915-88d5-cf81ff19b905</vt:lpwstr>
  </property>
  <property fmtid="{D5CDD505-2E9C-101B-9397-08002B2CF9AE}" pid="7" name="MSIP_Label_e9f17927-79b2-40d2-8aa6-1ef1eabb3585_ActionId">
    <vt:lpwstr>a0115d4a-39a7-4291-a5bd-befdee78f8d1</vt:lpwstr>
  </property>
  <property fmtid="{D5CDD505-2E9C-101B-9397-08002B2CF9AE}" pid="8" name="MSIP_Label_e9f17927-79b2-40d2-8aa6-1ef1eabb3585_ContentBits">
    <vt:lpwstr>0</vt:lpwstr>
  </property>
</Properties>
</file>